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media/image26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  <p:sldMasterId id="2147483984" r:id="rId21"/>
    <p:sldMasterId id="2147484020" r:id="rId22"/>
    <p:sldMasterId id="2147484032" r:id="rId23"/>
    <p:sldMasterId id="2147484044" r:id="rId24"/>
  </p:sldMasterIdLst>
  <p:sldIdLst>
    <p:sldId id="260" r:id="rId25"/>
    <p:sldId id="261" r:id="rId26"/>
    <p:sldId id="262" r:id="rId27"/>
    <p:sldId id="263" r:id="rId28"/>
    <p:sldId id="265" r:id="rId29"/>
    <p:sldId id="266" r:id="rId30"/>
    <p:sldId id="267" r:id="rId31"/>
    <p:sldId id="302" r:id="rId32"/>
    <p:sldId id="282" r:id="rId33"/>
    <p:sldId id="269" r:id="rId34"/>
    <p:sldId id="305" r:id="rId35"/>
    <p:sldId id="271" r:id="rId36"/>
    <p:sldId id="272" r:id="rId37"/>
    <p:sldId id="306" r:id="rId38"/>
    <p:sldId id="274" r:id="rId39"/>
    <p:sldId id="273" r:id="rId40"/>
    <p:sldId id="275" r:id="rId41"/>
    <p:sldId id="277" r:id="rId42"/>
    <p:sldId id="278" r:id="rId43"/>
    <p:sldId id="295" r:id="rId44"/>
    <p:sldId id="279" r:id="rId45"/>
    <p:sldId id="280" r:id="rId46"/>
    <p:sldId id="303" r:id="rId47"/>
    <p:sldId id="304" r:id="rId48"/>
    <p:sldId id="290" r:id="rId49"/>
    <p:sldId id="281" r:id="rId50"/>
    <p:sldId id="287" r:id="rId51"/>
    <p:sldId id="291" r:id="rId52"/>
    <p:sldId id="298" r:id="rId53"/>
    <p:sldId id="293" r:id="rId5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AA09B-52D1-421F-B41F-0F4037F835DD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69CEAD2-68AD-428B-9A77-27C0499BA16C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tx1"/>
              </a:solidFill>
            </a:rPr>
            <a:t>Submit a </a:t>
          </a:r>
        </a:p>
        <a:p>
          <a:pPr algn="ctr"/>
          <a:r>
            <a:rPr lang="en-US" sz="1800" b="1" dirty="0" smtClean="0">
              <a:solidFill>
                <a:schemeClr val="tx1"/>
              </a:solidFill>
            </a:rPr>
            <a:t>Pre-Application</a:t>
          </a:r>
          <a:endParaRPr lang="en-US" sz="1800" b="1" dirty="0">
            <a:solidFill>
              <a:schemeClr val="tx1"/>
            </a:solidFill>
          </a:endParaRPr>
        </a:p>
      </dgm:t>
    </dgm:pt>
    <dgm:pt modelId="{92C15181-BB7A-4272-836D-827AA0A1FAC9}" type="parTrans" cxnId="{5EBB79DE-1367-4E16-BC64-70277FBF4836}">
      <dgm:prSet/>
      <dgm:spPr/>
      <dgm:t>
        <a:bodyPr/>
        <a:lstStyle/>
        <a:p>
          <a:pPr algn="ctr"/>
          <a:endParaRPr lang="en-US"/>
        </a:p>
      </dgm:t>
    </dgm:pt>
    <dgm:pt modelId="{4E49BD56-D218-4CC4-A943-8DE80AB6A60F}" type="sibTrans" cxnId="{5EBB79DE-1367-4E16-BC64-70277FBF4836}">
      <dgm:prSet/>
      <dgm:spPr/>
      <dgm:t>
        <a:bodyPr/>
        <a:lstStyle/>
        <a:p>
          <a:pPr algn="ctr"/>
          <a:endParaRPr lang="en-US"/>
        </a:p>
      </dgm:t>
    </dgm:pt>
    <dgm:pt modelId="{47B5F441-6086-4113-8301-2533818C0DEE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tx1"/>
              </a:solidFill>
            </a:rPr>
            <a:t>Submit a Full</a:t>
          </a:r>
        </a:p>
        <a:p>
          <a:pPr algn="ctr"/>
          <a:r>
            <a:rPr lang="en-US" sz="1800" b="1" dirty="0" smtClean="0">
              <a:solidFill>
                <a:schemeClr val="tx1"/>
              </a:solidFill>
            </a:rPr>
            <a:t>Application</a:t>
          </a:r>
          <a:endParaRPr lang="en-US" sz="1800" b="1" dirty="0">
            <a:solidFill>
              <a:schemeClr val="tx1"/>
            </a:solidFill>
          </a:endParaRPr>
        </a:p>
      </dgm:t>
    </dgm:pt>
    <dgm:pt modelId="{849DA579-3775-4FF1-BB60-5B7C11BF9356}" type="parTrans" cxnId="{F4D83223-52A6-4066-92C5-C98F54169380}">
      <dgm:prSet/>
      <dgm:spPr/>
      <dgm:t>
        <a:bodyPr/>
        <a:lstStyle/>
        <a:p>
          <a:pPr algn="ctr"/>
          <a:endParaRPr lang="en-US"/>
        </a:p>
      </dgm:t>
    </dgm:pt>
    <dgm:pt modelId="{FFD4FDD2-20D2-4572-BE20-17D37318C0D1}" type="sibTrans" cxnId="{F4D83223-52A6-4066-92C5-C98F54169380}">
      <dgm:prSet/>
      <dgm:spPr/>
      <dgm:t>
        <a:bodyPr/>
        <a:lstStyle/>
        <a:p>
          <a:pPr algn="ctr"/>
          <a:endParaRPr lang="en-US"/>
        </a:p>
      </dgm:t>
    </dgm:pt>
    <dgm:pt modelId="{2DBACC5E-969E-4A25-A462-9E9841F507F1}">
      <dgm:prSet phldrT="[Text]" custT="1"/>
      <dgm:spPr>
        <a:solidFill>
          <a:srgbClr val="FFFF0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tx1"/>
              </a:solidFill>
            </a:rPr>
            <a:t>Credit </a:t>
          </a:r>
          <a:r>
            <a:rPr lang="en-US" sz="1800" b="1" dirty="0">
              <a:solidFill>
                <a:schemeClr val="tx1"/>
              </a:solidFill>
            </a:rPr>
            <a:t>Review &amp; Income Confirmation</a:t>
          </a:r>
        </a:p>
      </dgm:t>
    </dgm:pt>
    <dgm:pt modelId="{267072B0-7A2F-45CE-99C9-A4E0F76382CE}" type="parTrans" cxnId="{9DB482C3-1AEA-4442-932A-DBF58A2493EF}">
      <dgm:prSet/>
      <dgm:spPr/>
      <dgm:t>
        <a:bodyPr/>
        <a:lstStyle/>
        <a:p>
          <a:pPr algn="ctr"/>
          <a:endParaRPr lang="en-US"/>
        </a:p>
      </dgm:t>
    </dgm:pt>
    <dgm:pt modelId="{A862D4CA-CA27-4215-A3C4-84B5E2400FE1}" type="sibTrans" cxnId="{9DB482C3-1AEA-4442-932A-DBF58A2493EF}">
      <dgm:prSet/>
      <dgm:spPr/>
      <dgm:t>
        <a:bodyPr/>
        <a:lstStyle/>
        <a:p>
          <a:pPr algn="ctr"/>
          <a:endParaRPr lang="en-US"/>
        </a:p>
      </dgm:t>
    </dgm:pt>
    <dgm:pt modelId="{C6C633DB-030B-44EC-BB09-384C96EF27C6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tx1"/>
              </a:solidFill>
            </a:rPr>
            <a:t>Housing </a:t>
          </a:r>
          <a:r>
            <a:rPr lang="en-US" sz="1800" b="1" dirty="0">
              <a:solidFill>
                <a:schemeClr val="tx1"/>
              </a:solidFill>
            </a:rPr>
            <a:t>Conditions &amp; Partnership Assessments</a:t>
          </a:r>
        </a:p>
      </dgm:t>
    </dgm:pt>
    <dgm:pt modelId="{61FD9C98-CB26-4B4A-9022-D5BC1C3AFE1B}" type="parTrans" cxnId="{724394DD-A7A5-4F5F-8A8E-4A7D112A98D7}">
      <dgm:prSet/>
      <dgm:spPr/>
      <dgm:t>
        <a:bodyPr/>
        <a:lstStyle/>
        <a:p>
          <a:pPr algn="ctr"/>
          <a:endParaRPr lang="en-US"/>
        </a:p>
      </dgm:t>
    </dgm:pt>
    <dgm:pt modelId="{03A99983-ED80-41CC-B738-BA63ED73E840}" type="sibTrans" cxnId="{724394DD-A7A5-4F5F-8A8E-4A7D112A98D7}">
      <dgm:prSet/>
      <dgm:spPr/>
      <dgm:t>
        <a:bodyPr/>
        <a:lstStyle/>
        <a:p>
          <a:pPr algn="ctr"/>
          <a:endParaRPr lang="en-US"/>
        </a:p>
      </dgm:t>
    </dgm:pt>
    <dgm:pt modelId="{0C5C91D0-E9B7-45BB-8534-6A8E13BDD426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tx1"/>
              </a:solidFill>
            </a:rPr>
            <a:t>Final </a:t>
          </a:r>
          <a:r>
            <a:rPr lang="en-US" sz="1800" b="1" dirty="0">
              <a:solidFill>
                <a:schemeClr val="tx1"/>
              </a:solidFill>
            </a:rPr>
            <a:t>Screening,  Approval, Partnership Agreement</a:t>
          </a:r>
        </a:p>
      </dgm:t>
    </dgm:pt>
    <dgm:pt modelId="{B680D253-01F7-48EA-BE63-58DA3812C4C5}" type="parTrans" cxnId="{C20C8B0E-DBFC-4E7C-999C-A331BFF03490}">
      <dgm:prSet/>
      <dgm:spPr/>
      <dgm:t>
        <a:bodyPr/>
        <a:lstStyle/>
        <a:p>
          <a:pPr algn="ctr"/>
          <a:endParaRPr lang="en-US"/>
        </a:p>
      </dgm:t>
    </dgm:pt>
    <dgm:pt modelId="{2065DAFE-D710-462B-874C-CCF893A7DA9A}" type="sibTrans" cxnId="{C20C8B0E-DBFC-4E7C-999C-A331BFF03490}">
      <dgm:prSet/>
      <dgm:spPr/>
      <dgm:t>
        <a:bodyPr/>
        <a:lstStyle/>
        <a:p>
          <a:pPr algn="ctr"/>
          <a:endParaRPr lang="en-US"/>
        </a:p>
      </dgm:t>
    </dgm:pt>
    <dgm:pt modelId="{A8CF1510-9977-4022-83BD-4F0533D334B9}" type="pres">
      <dgm:prSet presAssocID="{5A8AA09B-52D1-421F-B41F-0F4037F835D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B9AE07-631B-4EDB-AB92-570A25E86A47}" type="pres">
      <dgm:prSet presAssocID="{5A8AA09B-52D1-421F-B41F-0F4037F835DD}" presName="arrow" presStyleLbl="bgShp" presStyleIdx="0" presStyleCnt="1"/>
      <dgm:spPr/>
    </dgm:pt>
    <dgm:pt modelId="{95322A80-4F41-4932-BBD5-9BF0ACA6612E}" type="pres">
      <dgm:prSet presAssocID="{5A8AA09B-52D1-421F-B41F-0F4037F835DD}" presName="linearProcess" presStyleCnt="0"/>
      <dgm:spPr/>
    </dgm:pt>
    <dgm:pt modelId="{BC64EB83-CE3F-43EB-82A1-0F437297DA8C}" type="pres">
      <dgm:prSet presAssocID="{369CEAD2-68AD-428B-9A77-27C0499BA16C}" presName="textNode" presStyleLbl="node1" presStyleIdx="0" presStyleCnt="5" custScaleX="108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E4E20-66E5-4F45-92CC-283956B7A7D5}" type="pres">
      <dgm:prSet presAssocID="{4E49BD56-D218-4CC4-A943-8DE80AB6A60F}" presName="sibTrans" presStyleCnt="0"/>
      <dgm:spPr/>
    </dgm:pt>
    <dgm:pt modelId="{7A30E971-776B-452B-9826-213C0F315567}" type="pres">
      <dgm:prSet presAssocID="{47B5F441-6086-4113-8301-2533818C0DEE}" presName="textNode" presStyleLbl="node1" presStyleIdx="1" presStyleCnt="5" custLinFactNeighborX="-269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64D0E-D9B1-467D-8F9B-4E73551C9C6D}" type="pres">
      <dgm:prSet presAssocID="{FFD4FDD2-20D2-4572-BE20-17D37318C0D1}" presName="sibTrans" presStyleCnt="0"/>
      <dgm:spPr/>
    </dgm:pt>
    <dgm:pt modelId="{CA6E0A7F-9B79-4DB4-9005-E3AE965301D7}" type="pres">
      <dgm:prSet presAssocID="{2DBACC5E-969E-4A25-A462-9E9841F507F1}" presName="textNode" presStyleLbl="node1" presStyleIdx="2" presStyleCnt="5" custLinFactNeighborX="-40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67C8F-48B8-4D2B-8A8A-659A29B62036}" type="pres">
      <dgm:prSet presAssocID="{A862D4CA-CA27-4215-A3C4-84B5E2400FE1}" presName="sibTrans" presStyleCnt="0"/>
      <dgm:spPr/>
    </dgm:pt>
    <dgm:pt modelId="{35B3459D-15E4-43C3-B766-92887C1775C7}" type="pres">
      <dgm:prSet presAssocID="{C6C633DB-030B-44EC-BB09-384C96EF27C6}" presName="textNode" presStyleLbl="node1" presStyleIdx="3" presStyleCnt="5" custLinFactNeighborX="-40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53300-16E1-4857-A3B7-9433A0AB2D61}" type="pres">
      <dgm:prSet presAssocID="{03A99983-ED80-41CC-B738-BA63ED73E840}" presName="sibTrans" presStyleCnt="0"/>
      <dgm:spPr/>
    </dgm:pt>
    <dgm:pt modelId="{FEC60FC3-9E11-4897-B93F-A5BBDAFC36BE}" type="pres">
      <dgm:prSet presAssocID="{0C5C91D0-E9B7-45BB-8534-6A8E13BDD426}" presName="textNode" presStyleLbl="node1" presStyleIdx="4" presStyleCnt="5" custScaleX="122256" custLinFactNeighborX="-46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B482C3-1AEA-4442-932A-DBF58A2493EF}" srcId="{5A8AA09B-52D1-421F-B41F-0F4037F835DD}" destId="{2DBACC5E-969E-4A25-A462-9E9841F507F1}" srcOrd="2" destOrd="0" parTransId="{267072B0-7A2F-45CE-99C9-A4E0F76382CE}" sibTransId="{A862D4CA-CA27-4215-A3C4-84B5E2400FE1}"/>
    <dgm:cxn modelId="{F4D83223-52A6-4066-92C5-C98F54169380}" srcId="{5A8AA09B-52D1-421F-B41F-0F4037F835DD}" destId="{47B5F441-6086-4113-8301-2533818C0DEE}" srcOrd="1" destOrd="0" parTransId="{849DA579-3775-4FF1-BB60-5B7C11BF9356}" sibTransId="{FFD4FDD2-20D2-4572-BE20-17D37318C0D1}"/>
    <dgm:cxn modelId="{CA4F0E2E-CCE5-4957-A7AE-C3523F85C7D3}" type="presOf" srcId="{47B5F441-6086-4113-8301-2533818C0DEE}" destId="{7A30E971-776B-452B-9826-213C0F315567}" srcOrd="0" destOrd="0" presId="urn:microsoft.com/office/officeart/2005/8/layout/hProcess9"/>
    <dgm:cxn modelId="{258E9C87-9115-4026-A317-C1EDFB6FAA9D}" type="presOf" srcId="{2DBACC5E-969E-4A25-A462-9E9841F507F1}" destId="{CA6E0A7F-9B79-4DB4-9005-E3AE965301D7}" srcOrd="0" destOrd="0" presId="urn:microsoft.com/office/officeart/2005/8/layout/hProcess9"/>
    <dgm:cxn modelId="{724394DD-A7A5-4F5F-8A8E-4A7D112A98D7}" srcId="{5A8AA09B-52D1-421F-B41F-0F4037F835DD}" destId="{C6C633DB-030B-44EC-BB09-384C96EF27C6}" srcOrd="3" destOrd="0" parTransId="{61FD9C98-CB26-4B4A-9022-D5BC1C3AFE1B}" sibTransId="{03A99983-ED80-41CC-B738-BA63ED73E840}"/>
    <dgm:cxn modelId="{5B434B18-BFDB-4287-83AC-4ECDD8DA0C4C}" type="presOf" srcId="{5A8AA09B-52D1-421F-B41F-0F4037F835DD}" destId="{A8CF1510-9977-4022-83BD-4F0533D334B9}" srcOrd="0" destOrd="0" presId="urn:microsoft.com/office/officeart/2005/8/layout/hProcess9"/>
    <dgm:cxn modelId="{5EBB79DE-1367-4E16-BC64-70277FBF4836}" srcId="{5A8AA09B-52D1-421F-B41F-0F4037F835DD}" destId="{369CEAD2-68AD-428B-9A77-27C0499BA16C}" srcOrd="0" destOrd="0" parTransId="{92C15181-BB7A-4272-836D-827AA0A1FAC9}" sibTransId="{4E49BD56-D218-4CC4-A943-8DE80AB6A60F}"/>
    <dgm:cxn modelId="{52DCC499-90E2-48DB-A699-6CA668D39541}" type="presOf" srcId="{0C5C91D0-E9B7-45BB-8534-6A8E13BDD426}" destId="{FEC60FC3-9E11-4897-B93F-A5BBDAFC36BE}" srcOrd="0" destOrd="0" presId="urn:microsoft.com/office/officeart/2005/8/layout/hProcess9"/>
    <dgm:cxn modelId="{A6C6F8F8-7131-43C1-97DE-7B3D3ECFB984}" type="presOf" srcId="{369CEAD2-68AD-428B-9A77-27C0499BA16C}" destId="{BC64EB83-CE3F-43EB-82A1-0F437297DA8C}" srcOrd="0" destOrd="0" presId="urn:microsoft.com/office/officeart/2005/8/layout/hProcess9"/>
    <dgm:cxn modelId="{0659503D-80B7-4AE8-A655-FAB4F3D62554}" type="presOf" srcId="{C6C633DB-030B-44EC-BB09-384C96EF27C6}" destId="{35B3459D-15E4-43C3-B766-92887C1775C7}" srcOrd="0" destOrd="0" presId="urn:microsoft.com/office/officeart/2005/8/layout/hProcess9"/>
    <dgm:cxn modelId="{C20C8B0E-DBFC-4E7C-999C-A331BFF03490}" srcId="{5A8AA09B-52D1-421F-B41F-0F4037F835DD}" destId="{0C5C91D0-E9B7-45BB-8534-6A8E13BDD426}" srcOrd="4" destOrd="0" parTransId="{B680D253-01F7-48EA-BE63-58DA3812C4C5}" sibTransId="{2065DAFE-D710-462B-874C-CCF893A7DA9A}"/>
    <dgm:cxn modelId="{D6AD3C6B-040A-4234-9A81-F26775B177B5}" type="presParOf" srcId="{A8CF1510-9977-4022-83BD-4F0533D334B9}" destId="{36B9AE07-631B-4EDB-AB92-570A25E86A47}" srcOrd="0" destOrd="0" presId="urn:microsoft.com/office/officeart/2005/8/layout/hProcess9"/>
    <dgm:cxn modelId="{619370F1-C265-4225-962B-FA8D014C16A8}" type="presParOf" srcId="{A8CF1510-9977-4022-83BD-4F0533D334B9}" destId="{95322A80-4F41-4932-BBD5-9BF0ACA6612E}" srcOrd="1" destOrd="0" presId="urn:microsoft.com/office/officeart/2005/8/layout/hProcess9"/>
    <dgm:cxn modelId="{185BC4E3-8397-4E71-A5BA-ED0BC0E46633}" type="presParOf" srcId="{95322A80-4F41-4932-BBD5-9BF0ACA6612E}" destId="{BC64EB83-CE3F-43EB-82A1-0F437297DA8C}" srcOrd="0" destOrd="0" presId="urn:microsoft.com/office/officeart/2005/8/layout/hProcess9"/>
    <dgm:cxn modelId="{C075AD02-5A9D-4BC7-B0D9-4295B41B63C4}" type="presParOf" srcId="{95322A80-4F41-4932-BBD5-9BF0ACA6612E}" destId="{A0EE4E20-66E5-4F45-92CC-283956B7A7D5}" srcOrd="1" destOrd="0" presId="urn:microsoft.com/office/officeart/2005/8/layout/hProcess9"/>
    <dgm:cxn modelId="{A5F67BE2-581B-48F2-9221-8D0B6AEE2BD4}" type="presParOf" srcId="{95322A80-4F41-4932-BBD5-9BF0ACA6612E}" destId="{7A30E971-776B-452B-9826-213C0F315567}" srcOrd="2" destOrd="0" presId="urn:microsoft.com/office/officeart/2005/8/layout/hProcess9"/>
    <dgm:cxn modelId="{AA45F5BC-8DA4-4D11-8698-B642B59FEEDD}" type="presParOf" srcId="{95322A80-4F41-4932-BBD5-9BF0ACA6612E}" destId="{3DC64D0E-D9B1-467D-8F9B-4E73551C9C6D}" srcOrd="3" destOrd="0" presId="urn:microsoft.com/office/officeart/2005/8/layout/hProcess9"/>
    <dgm:cxn modelId="{3E38C56F-F65F-48C0-9F7B-C87F9754F298}" type="presParOf" srcId="{95322A80-4F41-4932-BBD5-9BF0ACA6612E}" destId="{CA6E0A7F-9B79-4DB4-9005-E3AE965301D7}" srcOrd="4" destOrd="0" presId="urn:microsoft.com/office/officeart/2005/8/layout/hProcess9"/>
    <dgm:cxn modelId="{6A3D394D-5770-4FF4-B80B-29763489A821}" type="presParOf" srcId="{95322A80-4F41-4932-BBD5-9BF0ACA6612E}" destId="{CA967C8F-48B8-4D2B-8A8A-659A29B62036}" srcOrd="5" destOrd="0" presId="urn:microsoft.com/office/officeart/2005/8/layout/hProcess9"/>
    <dgm:cxn modelId="{5CD16F05-4FBB-4A18-9EAA-8BB25199E0D2}" type="presParOf" srcId="{95322A80-4F41-4932-BBD5-9BF0ACA6612E}" destId="{35B3459D-15E4-43C3-B766-92887C1775C7}" srcOrd="6" destOrd="0" presId="urn:microsoft.com/office/officeart/2005/8/layout/hProcess9"/>
    <dgm:cxn modelId="{B50AD220-CA94-43A6-8D08-AE3E845F0CAB}" type="presParOf" srcId="{95322A80-4F41-4932-BBD5-9BF0ACA6612E}" destId="{2F553300-16E1-4857-A3B7-9433A0AB2D61}" srcOrd="7" destOrd="0" presId="urn:microsoft.com/office/officeart/2005/8/layout/hProcess9"/>
    <dgm:cxn modelId="{C4991690-C2D3-4FB6-9677-2F90C2855516}" type="presParOf" srcId="{95322A80-4F41-4932-BBD5-9BF0ACA6612E}" destId="{FEC60FC3-9E11-4897-B93F-A5BBDAFC36B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9AE07-631B-4EDB-AB92-570A25E86A47}">
      <dsp:nvSpPr>
        <dsp:cNvPr id="0" name=""/>
        <dsp:cNvSpPr/>
      </dsp:nvSpPr>
      <dsp:spPr>
        <a:xfrm>
          <a:off x="721499" y="0"/>
          <a:ext cx="8176989" cy="306887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4EB83-CE3F-43EB-82A1-0F437297DA8C}">
      <dsp:nvSpPr>
        <dsp:cNvPr id="0" name=""/>
        <dsp:cNvSpPr/>
      </dsp:nvSpPr>
      <dsp:spPr>
        <a:xfrm>
          <a:off x="120" y="920663"/>
          <a:ext cx="1751606" cy="122755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Submit 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Pre-Application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0044" y="980587"/>
        <a:ext cx="1631758" cy="1107702"/>
      </dsp:txXfrm>
    </dsp:sp>
    <dsp:sp modelId="{7A30E971-776B-452B-9826-213C0F315567}">
      <dsp:nvSpPr>
        <dsp:cNvPr id="0" name=""/>
        <dsp:cNvSpPr/>
      </dsp:nvSpPr>
      <dsp:spPr>
        <a:xfrm>
          <a:off x="1947570" y="920663"/>
          <a:ext cx="1609281" cy="1227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Submit a Full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Application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007494" y="980587"/>
        <a:ext cx="1489433" cy="1107702"/>
      </dsp:txXfrm>
    </dsp:sp>
    <dsp:sp modelId="{CA6E0A7F-9B79-4DB4-9005-E3AE965301D7}">
      <dsp:nvSpPr>
        <dsp:cNvPr id="0" name=""/>
        <dsp:cNvSpPr/>
      </dsp:nvSpPr>
      <dsp:spPr>
        <a:xfrm>
          <a:off x="3788880" y="920663"/>
          <a:ext cx="1609281" cy="122755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Credit </a:t>
          </a:r>
          <a:r>
            <a:rPr lang="en-US" sz="1800" b="1" kern="1200" dirty="0">
              <a:solidFill>
                <a:schemeClr val="tx1"/>
              </a:solidFill>
            </a:rPr>
            <a:t>Review &amp; Income Confirmation</a:t>
          </a:r>
        </a:p>
      </dsp:txBody>
      <dsp:txXfrm>
        <a:off x="3848804" y="980587"/>
        <a:ext cx="1489433" cy="1107702"/>
      </dsp:txXfrm>
    </dsp:sp>
    <dsp:sp modelId="{35B3459D-15E4-43C3-B766-92887C1775C7}">
      <dsp:nvSpPr>
        <dsp:cNvPr id="0" name=""/>
        <dsp:cNvSpPr/>
      </dsp:nvSpPr>
      <dsp:spPr>
        <a:xfrm>
          <a:off x="5666375" y="920663"/>
          <a:ext cx="1609281" cy="122755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Housing </a:t>
          </a:r>
          <a:r>
            <a:rPr lang="en-US" sz="1800" b="1" kern="1200" dirty="0">
              <a:solidFill>
                <a:schemeClr val="tx1"/>
              </a:solidFill>
            </a:rPr>
            <a:t>Conditions &amp; Partnership Assessments</a:t>
          </a:r>
        </a:p>
      </dsp:txBody>
      <dsp:txXfrm>
        <a:off x="5726299" y="980587"/>
        <a:ext cx="1489433" cy="1107702"/>
      </dsp:txXfrm>
    </dsp:sp>
    <dsp:sp modelId="{FEC60FC3-9E11-4897-B93F-A5BBDAFC36BE}">
      <dsp:nvSpPr>
        <dsp:cNvPr id="0" name=""/>
        <dsp:cNvSpPr/>
      </dsp:nvSpPr>
      <dsp:spPr>
        <a:xfrm>
          <a:off x="7527168" y="920663"/>
          <a:ext cx="1967442" cy="122755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Final </a:t>
          </a:r>
          <a:r>
            <a:rPr lang="en-US" sz="1800" b="1" kern="1200" dirty="0">
              <a:solidFill>
                <a:schemeClr val="tx1"/>
              </a:solidFill>
            </a:rPr>
            <a:t>Screening,  Approval, Partnership Agreement</a:t>
          </a:r>
        </a:p>
      </dsp:txBody>
      <dsp:txXfrm>
        <a:off x="7587092" y="980587"/>
        <a:ext cx="1847594" cy="1107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8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0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7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3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4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9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1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2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4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0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4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6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7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5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9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5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3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7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1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9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5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1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6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9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1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6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2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3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2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9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5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2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7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0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5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6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3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0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8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9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4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8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7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7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9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7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5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3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9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4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6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5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2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2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6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1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4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4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3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7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7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7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6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3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1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4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5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7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7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1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3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2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1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4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4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5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6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3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1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3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6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7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7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8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2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1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5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1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2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0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0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7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8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7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1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0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5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9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2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7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1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3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5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7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9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4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4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6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8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3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3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0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9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4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9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6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3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9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7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2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0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2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9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6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1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6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7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1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6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2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6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6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1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2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0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3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6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5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8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5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7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3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8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7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9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7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2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9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1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8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7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0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4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7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0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1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8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1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8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7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0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7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4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2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0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2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0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7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6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4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1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1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9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3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8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9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7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6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0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5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5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9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0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9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6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6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0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4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0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5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2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4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7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8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0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0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9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7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3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7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6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6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8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9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8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0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3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3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4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2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2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6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0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4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3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7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1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4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3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0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2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6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2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2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668D-EB22-4A1E-9870-FF9D3D859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08E-545A-455F-9691-4E976DDC6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7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object 3"/>
          <p:cNvGrpSpPr>
            <a:grpSpLocks/>
          </p:cNvGrpSpPr>
          <p:nvPr/>
        </p:nvGrpSpPr>
        <p:grpSpPr>
          <a:xfrm>
            <a:off x="354753" y="1"/>
            <a:ext cx="11359901" cy="6890082"/>
            <a:chOff x="266065" y="9049"/>
            <a:chExt cx="8519925" cy="5015704"/>
          </a:xfrm>
        </p:grpSpPr>
        <p:pic>
          <p:nvPicPr>
            <p:cNvPr id="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805" y="4651374"/>
              <a:ext cx="2033244" cy="373379"/>
            </a:xfrm>
            <a:prstGeom prst="rect">
              <a:avLst/>
            </a:prstGeom>
          </p:spPr>
        </p:pic>
        <p:pic>
          <p:nvPicPr>
            <p:cNvPr id="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010" y="9049"/>
              <a:ext cx="8427980" cy="4385902"/>
            </a:xfrm>
            <a:prstGeom prst="rect">
              <a:avLst/>
            </a:prstGeom>
          </p:spPr>
        </p:pic>
        <p:pic>
          <p:nvPicPr>
            <p:cNvPr id="10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3137" y="4522493"/>
              <a:ext cx="445769" cy="445769"/>
            </a:xfrm>
            <a:prstGeom prst="rect">
              <a:avLst/>
            </a:prstGeom>
          </p:spPr>
        </p:pic>
        <p:pic>
          <p:nvPicPr>
            <p:cNvPr id="11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4466" y="4565267"/>
              <a:ext cx="342899" cy="349249"/>
            </a:xfrm>
            <a:prstGeom prst="rect">
              <a:avLst/>
            </a:prstGeom>
          </p:spPr>
        </p:pic>
        <p:pic>
          <p:nvPicPr>
            <p:cNvPr id="12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2897" y="4616525"/>
              <a:ext cx="323214" cy="287019"/>
            </a:xfrm>
            <a:prstGeom prst="rect">
              <a:avLst/>
            </a:prstGeom>
          </p:spPr>
        </p:pic>
        <p:pic>
          <p:nvPicPr>
            <p:cNvPr id="13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065" y="4553889"/>
              <a:ext cx="2614294" cy="45783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056079" y="3859926"/>
            <a:ext cx="7135921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Would you like to be a Habitat homeowner</a:t>
            </a: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</p:txBody>
      </p:sp>
      <p:sp>
        <p:nvSpPr>
          <p:cNvPr id="15" name="object 2"/>
          <p:cNvSpPr txBox="1"/>
          <p:nvPr/>
        </p:nvSpPr>
        <p:spPr>
          <a:xfrm>
            <a:off x="7081498" y="6374886"/>
            <a:ext cx="463315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15" dirty="0">
                <a:solidFill>
                  <a:srgbClr val="787779"/>
                </a:solidFill>
                <a:latin typeface="Arial"/>
                <a:cs typeface="Arial"/>
              </a:rPr>
              <a:t>We</a:t>
            </a:r>
            <a:r>
              <a:rPr sz="1200" spc="-65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87779"/>
                </a:solidFill>
                <a:latin typeface="Arial"/>
                <a:cs typeface="Arial"/>
              </a:rPr>
              <a:t>build</a:t>
            </a:r>
            <a:r>
              <a:rPr sz="1200" spc="-20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858587"/>
                </a:solidFill>
                <a:latin typeface="Arial"/>
                <a:cs typeface="Arial"/>
              </a:rPr>
              <a:t>strength</a:t>
            </a:r>
            <a:r>
              <a:rPr sz="1200" b="1" spc="-5" dirty="0">
                <a:solidFill>
                  <a:srgbClr val="787779"/>
                </a:solidFill>
                <a:latin typeface="Arial"/>
                <a:cs typeface="Arial"/>
              </a:rPr>
              <a:t>,</a:t>
            </a:r>
            <a:r>
              <a:rPr sz="1200" b="1" spc="5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sz="1200" b="1" spc="-5" dirty="0" smtClean="0">
                <a:solidFill>
                  <a:srgbClr val="858587"/>
                </a:solidFill>
                <a:latin typeface="Arial"/>
                <a:cs typeface="Arial"/>
              </a:rPr>
              <a:t>stability</a:t>
            </a:r>
            <a:r>
              <a:rPr lang="en-US" sz="1200" b="1" spc="-5" dirty="0" smtClean="0">
                <a:solidFill>
                  <a:srgbClr val="858587"/>
                </a:solidFill>
                <a:latin typeface="Arial"/>
                <a:cs typeface="Arial"/>
              </a:rPr>
              <a:t>,</a:t>
            </a:r>
            <a:r>
              <a:rPr sz="1200" b="1" spc="-5" dirty="0" smtClean="0">
                <a:solidFill>
                  <a:srgbClr val="858587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87779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858587"/>
                </a:solidFill>
                <a:latin typeface="Arial"/>
                <a:cs typeface="Arial"/>
              </a:rPr>
              <a:t>self-reliance</a:t>
            </a:r>
            <a:r>
              <a:rPr sz="1200" b="1" spc="5" dirty="0">
                <a:solidFill>
                  <a:srgbClr val="858587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87779"/>
                </a:solidFill>
                <a:latin typeface="Arial"/>
                <a:cs typeface="Arial"/>
              </a:rPr>
              <a:t>through</a:t>
            </a:r>
            <a:r>
              <a:rPr sz="1200" spc="-45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858587"/>
                </a:solidFill>
                <a:latin typeface="Arial"/>
                <a:cs typeface="Arial"/>
              </a:rPr>
              <a:t>shelter</a:t>
            </a:r>
            <a:r>
              <a:rPr sz="1200" spc="-5" dirty="0">
                <a:solidFill>
                  <a:srgbClr val="787779"/>
                </a:solidFill>
                <a:latin typeface="Arial"/>
                <a:cs typeface="Arial"/>
              </a:rPr>
              <a:t>.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72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2"/>
    </mc:Choice>
    <mc:Fallback>
      <p:transition spd="slow" advTm="560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157" y="5279691"/>
            <a:ext cx="76067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8279">
              <a:spcBef>
                <a:spcPts val="955"/>
              </a:spcBef>
            </a:pPr>
            <a:r>
              <a:rPr lang="en-US" sz="4400" b="1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HOW</a:t>
            </a:r>
            <a:r>
              <a:rPr lang="en-US" sz="4400" b="1" spc="-40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4400" b="1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DO</a:t>
            </a:r>
            <a:r>
              <a:rPr lang="en-US" sz="4400" b="1" spc="-20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4400" b="1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I</a:t>
            </a:r>
            <a:r>
              <a:rPr lang="en-US" sz="4400" b="1" spc="-10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4400" b="1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QUALIFY?</a:t>
            </a:r>
            <a:endParaRPr lang="en-US" sz="4400" dirty="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22957"/>
            <a:ext cx="5530683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algn="ctr">
              <a:lnSpc>
                <a:spcPts val="2845"/>
              </a:lnSpc>
              <a:spcBef>
                <a:spcPts val="605"/>
              </a:spcBef>
            </a:pPr>
            <a:r>
              <a:rPr lang="en-US" sz="3200" b="1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lang="en-US" sz="3200" b="1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Arial Unicode MS"/>
                <a:cs typeface="Arial Unicode MS"/>
              </a:rPr>
              <a:t>Basic</a:t>
            </a:r>
            <a:r>
              <a:rPr lang="en-US" sz="3200" b="1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Arial Unicode MS"/>
                <a:cs typeface="Arial Unicode MS"/>
              </a:rPr>
              <a:t>Requirements</a:t>
            </a:r>
            <a:endParaRPr lang="en-US" sz="3200" dirty="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139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8"/>
    </mc:Choice>
    <mc:Fallback>
      <p:transition spd="slow" advTm="591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781800"/>
          </a:xfrm>
          <a:prstGeom prst="rect">
            <a:avLst/>
          </a:prstGeom>
        </p:spPr>
      </p:pic>
      <p:sp>
        <p:nvSpPr>
          <p:cNvPr id="3" name="object 8"/>
          <p:cNvSpPr/>
          <p:nvPr/>
        </p:nvSpPr>
        <p:spPr>
          <a:xfrm>
            <a:off x="1" y="122534"/>
            <a:ext cx="12192000" cy="990274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4225"/>
                </a:lnTo>
                <a:lnTo>
                  <a:pt x="9144000" y="784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B8D0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4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can be a Habitat homeowner?</a:t>
            </a:r>
            <a:endParaRPr sz="4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6949" y="1235342"/>
            <a:ext cx="10318100" cy="4106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>
              <a:spcBef>
                <a:spcPts val="860"/>
              </a:spcBef>
              <a:spcAft>
                <a:spcPts val="2400"/>
              </a:spcAft>
              <a:buClr>
                <a:srgbClr val="FFFFFF"/>
              </a:buClr>
              <a:tabLst>
                <a:tab pos="356870" algn="l"/>
                <a:tab pos="357505" algn="l"/>
              </a:tabLst>
            </a:pPr>
            <a:r>
              <a:rPr lang="en-US" sz="36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homeowners meet the definition of first-time homebuyers and demonstrate:</a:t>
            </a:r>
          </a:p>
          <a:p>
            <a:pPr marL="814070" lvl="1" indent="-344805">
              <a:spcBef>
                <a:spcPts val="860"/>
              </a:spcBef>
              <a:spcAft>
                <a:spcPts val="2400"/>
              </a:spcAft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36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 for adequate </a:t>
            </a:r>
            <a:r>
              <a:rPr lang="en-US" sz="36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4070" lvl="1" indent="-344805">
              <a:spcBef>
                <a:spcPts val="760"/>
              </a:spcBef>
              <a:spcAft>
                <a:spcPts val="2400"/>
              </a:spcAft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3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Willingness to partner</a:t>
            </a:r>
            <a:r>
              <a:rPr lang="en-US" sz="36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6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4070" lvl="1" indent="-344805">
              <a:spcBef>
                <a:spcPts val="760"/>
              </a:spcBef>
              <a:spcAft>
                <a:spcPts val="2400"/>
              </a:spcAft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36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pay</a:t>
            </a:r>
            <a:r>
              <a:rPr lang="en-US" sz="36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affordable mortgage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6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2"/>
    </mc:Choice>
    <mc:Fallback>
      <p:transition spd="slow" advTm="657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781800"/>
          </a:xfrm>
          <a:prstGeom prst="rect">
            <a:avLst/>
          </a:prstGeom>
        </p:spPr>
      </p:pic>
      <p:sp>
        <p:nvSpPr>
          <p:cNvPr id="3" name="object 8"/>
          <p:cNvSpPr/>
          <p:nvPr/>
        </p:nvSpPr>
        <p:spPr>
          <a:xfrm>
            <a:off x="1" y="135060"/>
            <a:ext cx="12192000" cy="990274"/>
          </a:xfrm>
          <a:custGeom>
            <a:avLst/>
            <a:gdLst/>
            <a:ahLst/>
            <a:cxnLst/>
            <a:rect l="l" t="t" r="r" b="b"/>
            <a:pathLst>
              <a:path w="9144000" h="784225">
                <a:moveTo>
                  <a:pt x="9144000" y="0"/>
                </a:moveTo>
                <a:lnTo>
                  <a:pt x="0" y="0"/>
                </a:lnTo>
                <a:lnTo>
                  <a:pt x="0" y="784225"/>
                </a:lnTo>
                <a:lnTo>
                  <a:pt x="9144000" y="784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B8D0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4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Need for Adequate Housing?</a:t>
            </a:r>
            <a:endParaRPr sz="4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099" y="1260394"/>
            <a:ext cx="10158176" cy="4783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275"/>
              </a:spcBef>
              <a:tabLst>
                <a:tab pos="354965" algn="l"/>
                <a:tab pos="355600" algn="l"/>
              </a:tabLst>
            </a:pPr>
            <a:r>
              <a:rPr lang="en-US" sz="3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meet this requirement if: </a:t>
            </a:r>
            <a:endParaRPr lang="en-US" sz="28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current home is in poor condition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currently unhoused or living with family or friends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1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8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subsidized housing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1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en-US" sz="28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arrangements</a:t>
            </a:r>
            <a:r>
              <a:rPr lang="en-US" sz="28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28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overcrowded</a:t>
            </a:r>
          </a:p>
          <a:p>
            <a:pPr marL="355600" indent="-342900">
              <a:spcBef>
                <a:spcPts val="11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current home is inaccessible or dangerous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1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r>
              <a:rPr lang="en-US" sz="28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is more</a:t>
            </a:r>
            <a:r>
              <a:rPr lang="en-US" sz="2800" spc="-5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n-US" sz="28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en-US" sz="2800" spc="-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</a:t>
            </a:r>
            <a:r>
              <a:rPr lang="en-US" sz="2800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2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8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2800" spc="-3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your household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en-US" sz="2800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en-US" sz="28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7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0"/>
    </mc:Choice>
    <mc:Fallback>
      <p:transition spd="slow" advTm="1057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78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175"/>
            <a:ext cx="12192001" cy="993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4177" y="249321"/>
            <a:ext cx="6223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Ability to Pay?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9161" y="1284176"/>
            <a:ext cx="10993674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spcBef>
                <a:spcPts val="520"/>
              </a:spcBef>
              <a:spcAft>
                <a:spcPts val="1800"/>
              </a:spcAft>
              <a:tabLst>
                <a:tab pos="358140" algn="l"/>
                <a:tab pos="358775" algn="l"/>
              </a:tabLst>
            </a:pP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qualify for a Habitat mortgage, you must have:</a:t>
            </a:r>
          </a:p>
          <a:p>
            <a:pPr marL="358140" marR="5080" indent="-346075">
              <a:spcBef>
                <a:spcPts val="520"/>
              </a:spcBef>
              <a:spcAft>
                <a:spcPts val="1800"/>
              </a:spcAft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reliable source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140" indent="-346075">
              <a:spcBef>
                <a:spcPts val="720"/>
              </a:spcBef>
              <a:spcAft>
                <a:spcPts val="1800"/>
              </a:spcAft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ebt</a:t>
            </a:r>
            <a:r>
              <a:rPr lang="en-US" sz="2800" spc="-4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28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</a:t>
            </a:r>
            <a:r>
              <a:rPr lang="en-US" sz="2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relative to income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140" indent="-346075">
              <a:spcBef>
                <a:spcPts val="615"/>
              </a:spcBef>
              <a:spcAft>
                <a:spcPts val="1800"/>
              </a:spcAft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history of on-time payments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140" indent="-346075">
              <a:spcBef>
                <a:spcPts val="960"/>
              </a:spcBef>
              <a:spcAft>
                <a:spcPts val="1800"/>
              </a:spcAft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lang="en-US" sz="28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current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liens</a:t>
            </a:r>
            <a:r>
              <a:rPr lang="en-US" sz="2800" spc="-3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8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judgments</a:t>
            </a:r>
          </a:p>
          <a:p>
            <a:pPr marL="358140" indent="-346075">
              <a:spcBef>
                <a:spcPts val="960"/>
              </a:spcBef>
              <a:spcAft>
                <a:spcPts val="1800"/>
              </a:spcAft>
              <a:buFont typeface="Arial"/>
              <a:buChar char="•"/>
              <a:tabLst>
                <a:tab pos="358140" algn="l"/>
                <a:tab pos="35877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recent bankruptcy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2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9"/>
    </mc:Choice>
    <mc:Fallback>
      <p:transition spd="slow" advTm="1084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78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175"/>
            <a:ext cx="12192001" cy="993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3894" y="249321"/>
            <a:ext cx="9244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income requirements?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970145"/>
              </p:ext>
            </p:extLst>
          </p:nvPr>
        </p:nvGraphicFramePr>
        <p:xfrm>
          <a:off x="558082" y="2834470"/>
          <a:ext cx="11075832" cy="19881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0648">
                  <a:extLst>
                    <a:ext uri="{9D8B030D-6E8A-4147-A177-3AD203B41FA5}">
                      <a16:colId xmlns:a16="http://schemas.microsoft.com/office/drawing/2014/main" val="2337455397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88371897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711979815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1251251879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3756991682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2869217633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2714269740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3008111337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2673176098"/>
                    </a:ext>
                  </a:extLst>
                </a:gridCol>
              </a:tblGrid>
              <a:tr h="799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Household Size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572519"/>
                  </a:ext>
                </a:extLst>
              </a:tr>
              <a:tr h="104666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Maximum Income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$49,300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$56,350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$63,400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$70,400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$76,050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$81,700</a:t>
                      </a:r>
                    </a:p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$87,300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$92,950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65301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81825" y="1138642"/>
            <a:ext cx="10371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spcBef>
                <a:spcPts val="520"/>
              </a:spcBef>
              <a:spcAft>
                <a:spcPts val="1800"/>
              </a:spcAft>
              <a:tabLst>
                <a:tab pos="358140" algn="l"/>
                <a:tab pos="358775" algn="l"/>
              </a:tabLst>
            </a:pP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Yes. Habitat serves low-income households. Maximum income limits are based on household size and include income from all adult household members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4981" y="4914777"/>
            <a:ext cx="966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FY22 HUD gross income limits for Riverside-San Bernardino-Ontario Market Service Area (MSA). Revised annually.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2663" y="5340663"/>
            <a:ext cx="8989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Buyers must meet minimum income requirements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7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1"/>
    </mc:Choice>
    <mc:Fallback>
      <p:transition spd="slow" advTm="1127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43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40694"/>
            <a:ext cx="119907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Willingness to Partner?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493" y="1234342"/>
            <a:ext cx="9518835" cy="455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444500">
              <a:spcBef>
                <a:spcPts val="680"/>
              </a:spcBef>
              <a:spcAft>
                <a:spcPts val="1800"/>
              </a:spcAft>
              <a:tabLst>
                <a:tab pos="354965" algn="l"/>
                <a:tab pos="355600" algn="l"/>
              </a:tabLst>
            </a:pPr>
            <a:r>
              <a:rPr lang="en-US" sz="36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this requirement, you agree to:</a:t>
            </a:r>
          </a:p>
          <a:p>
            <a:pPr marL="354965" marR="444500" indent="-342900">
              <a:spcBef>
                <a:spcPts val="680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build or improve homes alongside volunteers 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645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</a:t>
            </a:r>
            <a:r>
              <a:rPr lang="en-US" sz="2800" spc="-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homeowner</a:t>
            </a:r>
            <a:r>
              <a:rPr lang="en-US" sz="2800" spc="-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US" sz="2800" spc="-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615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n-US" sz="2800" spc="-4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budget</a:t>
            </a:r>
            <a:r>
              <a:rPr lang="en-US" sz="2800" spc="-4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down debt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900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open communication </a:t>
            </a:r>
            <a:r>
              <a:rPr lang="en-US" sz="28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800" spc="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</a:p>
          <a:p>
            <a:pPr marL="355600" indent="-342900">
              <a:spcBef>
                <a:spcPts val="900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Model, support, and promote Habitat’s work, mission, and core values: Humility, Courage, Accountability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2328" y="1523253"/>
            <a:ext cx="1998608" cy="25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8"/>
    </mc:Choice>
    <mc:Fallback>
      <p:transition spd="slow" advTm="1123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438"/>
            <a:ext cx="12192000" cy="993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155" y="335584"/>
            <a:ext cx="11608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Habitat partner with me?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719" y="2351935"/>
            <a:ext cx="87954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355" marR="5080" indent="-283845">
              <a:spcBef>
                <a:spcPts val="360"/>
              </a:spcBef>
              <a:spcAft>
                <a:spcPts val="1200"/>
              </a:spcAft>
              <a:buFont typeface="Arial"/>
              <a:buChar char="•"/>
              <a:tabLst>
                <a:tab pos="300990" algn="l"/>
              </a:tabLst>
            </a:pP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you</a:t>
            </a:r>
            <a:r>
              <a:rPr lang="en-US" sz="3000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skills</a:t>
            </a:r>
            <a:r>
              <a:rPr lang="en-US" sz="3000" spc="-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build, </a:t>
            </a:r>
            <a:r>
              <a:rPr lang="en-US" sz="3000" spc="-819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en-US" sz="3000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000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r>
              <a:rPr lang="en-US" sz="3000" spc="-3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spc="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</a:p>
          <a:p>
            <a:pPr marL="300355" marR="5080" indent="-283845">
              <a:spcBef>
                <a:spcPts val="360"/>
              </a:spcBef>
              <a:spcAft>
                <a:spcPts val="1200"/>
              </a:spcAft>
              <a:buFont typeface="Arial"/>
              <a:buChar char="•"/>
              <a:tabLst>
                <a:tab pos="300990" algn="l"/>
              </a:tabLst>
            </a:pPr>
            <a:r>
              <a:rPr lang="en-US" sz="3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you build your own and others’ homes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0355" marR="5080" indent="-283845">
              <a:spcBef>
                <a:spcPts val="360"/>
              </a:spcBef>
              <a:spcAft>
                <a:spcPts val="1200"/>
              </a:spcAft>
              <a:buFont typeface="Arial"/>
              <a:buChar char="•"/>
              <a:tabLst>
                <a:tab pos="300990" algn="l"/>
              </a:tabLst>
            </a:pPr>
            <a:r>
              <a:rPr lang="en-US" sz="3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education designed to help you build a better, healthier, and more financially stable life </a:t>
            </a:r>
          </a:p>
          <a:p>
            <a:pPr marL="300355" marR="5080" indent="-283845">
              <a:spcBef>
                <a:spcPts val="360"/>
              </a:spcBef>
              <a:spcAft>
                <a:spcPts val="1200"/>
              </a:spcAft>
              <a:buFont typeface="Arial"/>
              <a:buChar char="•"/>
              <a:tabLst>
                <a:tab pos="300990" algn="l"/>
              </a:tabLst>
            </a:pPr>
            <a:r>
              <a:rPr lang="en-US" sz="3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 you a home with an affordable mortgage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6128" y="2201594"/>
            <a:ext cx="2743464" cy="3477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719" y="1255366"/>
            <a:ext cx="1153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is committed to successful homeownership. We will: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4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5"/>
    </mc:Choice>
    <mc:Fallback>
      <p:transition spd="slow" advTm="1083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097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426" y="248368"/>
            <a:ext cx="1158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Sweat Equity?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425" y="1254213"/>
            <a:ext cx="8813179" cy="466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99800"/>
              </a:lnSpc>
              <a:spcBef>
                <a:spcPts val="100"/>
              </a:spcBef>
              <a:tabLst>
                <a:tab pos="261620" algn="l"/>
              </a:tabLst>
            </a:pPr>
            <a:r>
              <a:rPr lang="en-US" sz="36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time spent building or improving homes with Habitat</a:t>
            </a:r>
          </a:p>
          <a:p>
            <a:pPr marR="5080">
              <a:lnSpc>
                <a:spcPct val="99800"/>
              </a:lnSpc>
              <a:spcBef>
                <a:spcPts val="100"/>
              </a:spcBef>
              <a:tabLst>
                <a:tab pos="261620" algn="l"/>
              </a:tabLst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890" marR="118745" indent="-262890">
              <a:lnSpc>
                <a:spcPct val="99800"/>
              </a:lnSpc>
              <a:spcAft>
                <a:spcPts val="2400"/>
              </a:spcAft>
              <a:buFont typeface="Arial"/>
              <a:buChar char="•"/>
              <a:tabLst>
                <a:tab pos="26289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Sweat equity must be completed before you can purchase a Habitat home</a:t>
            </a:r>
          </a:p>
          <a:p>
            <a:pPr marL="262890" marR="118745" indent="-262890">
              <a:lnSpc>
                <a:spcPct val="99800"/>
              </a:lnSpc>
              <a:spcAft>
                <a:spcPts val="2400"/>
              </a:spcAft>
              <a:buFont typeface="Arial"/>
              <a:buChar char="•"/>
              <a:tabLst>
                <a:tab pos="26289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Sweat equity is calculated at 100 hours per adult household member at time of selection</a:t>
            </a:r>
          </a:p>
          <a:p>
            <a:pPr marL="262890" marR="118745" indent="-262890">
              <a:lnSpc>
                <a:spcPct val="99800"/>
              </a:lnSpc>
              <a:spcAft>
                <a:spcPts val="2400"/>
              </a:spcAft>
              <a:buFont typeface="Arial"/>
              <a:buChar char="•"/>
              <a:tabLst>
                <a:tab pos="26289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Buyers are responsible for completing sweat equity; other adults in the household can help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43717" y="563988"/>
            <a:ext cx="2005127" cy="2006684"/>
          </a:xfrm>
          <a:prstGeom prst="rect">
            <a:avLst/>
          </a:prstGeom>
        </p:spPr>
      </p:pic>
      <p:pic>
        <p:nvPicPr>
          <p:cNvPr id="7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3717" y="2236037"/>
            <a:ext cx="2667412" cy="2055591"/>
          </a:xfrm>
          <a:prstGeom prst="rect">
            <a:avLst/>
          </a:prstGeom>
        </p:spPr>
      </p:pic>
      <p:pic>
        <p:nvPicPr>
          <p:cNvPr id="8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20377" y="4088619"/>
            <a:ext cx="1873640" cy="18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2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0"/>
    </mc:Choice>
    <mc:Fallback>
      <p:transition spd="slow" advTm="1084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481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66362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I need Homebuyer Education?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615" y="2191519"/>
            <a:ext cx="75319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2265"/>
              </a:spcBef>
            </a:pP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homebuyer education you’ll learn about Habitat partnership and take classes on budgeting, </a:t>
            </a:r>
            <a:r>
              <a:rPr lang="en-US" sz="3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leadership, </a:t>
            </a: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maintenance and </a:t>
            </a:r>
            <a:r>
              <a:rPr lang="en-US" sz="3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repairs, </a:t>
            </a:r>
            <a:r>
              <a:rPr lang="en-US" sz="30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communication, resolving conflict, protecting your investment, and receive HUD-approved housing counseling. </a:t>
            </a:r>
          </a:p>
        </p:txBody>
      </p:sp>
      <p:pic>
        <p:nvPicPr>
          <p:cNvPr id="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21594" y="2382645"/>
            <a:ext cx="3794737" cy="2253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515" y="1338222"/>
            <a:ext cx="1013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you to thrive in your new home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8515" y="5248405"/>
            <a:ext cx="1117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2265"/>
              </a:spcBef>
            </a:pPr>
            <a:r>
              <a:rPr lang="en-US" sz="28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provides homeowner support pre- and post-purchase </a:t>
            </a:r>
            <a:endParaRPr lang="en-US" sz="2800" b="1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7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6"/>
    </mc:Choice>
    <mc:Fallback>
      <p:transition spd="slow" advTm="1103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28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350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927" y="323231"/>
            <a:ext cx="11718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considerations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177" y="1486723"/>
            <a:ext cx="11263646" cy="4301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marR="5080" indent="-459105">
              <a:spcBef>
                <a:spcPts val="695"/>
              </a:spcBef>
              <a:spcAft>
                <a:spcPts val="24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working, you must be with the same employer for at least 1 year</a:t>
            </a:r>
          </a:p>
          <a:p>
            <a:pPr marL="471170" marR="5080" indent="-459105">
              <a:spcBef>
                <a:spcPts val="695"/>
              </a:spcBef>
              <a:spcAft>
                <a:spcPts val="24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Citizenship or legal residency status may affect your eligibility for down payment or mortgage assistance</a:t>
            </a:r>
          </a:p>
          <a:p>
            <a:pPr marL="471170" marR="5080" indent="-459105">
              <a:spcBef>
                <a:spcPts val="695"/>
              </a:spcBef>
              <a:spcAft>
                <a:spcPts val="24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 on our funding partnerships, applicants who live or work in a certain city may be given preference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>
              <a:spcBef>
                <a:spcPts val="695"/>
              </a:spcBef>
              <a:spcAft>
                <a:spcPts val="2400"/>
              </a:spcAft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has a unique personal situation. For additional information or help, email at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homeownership@habitatsb.org</a:t>
            </a:r>
            <a:endParaRPr lang="en-US" sz="2800" dirty="0">
              <a:solidFill>
                <a:srgbClr val="FFFF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6708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9"/>
    </mc:Choice>
    <mc:Fallback>
      <p:transition spd="slow" advTm="1119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object 3"/>
          <p:cNvSpPr txBox="1"/>
          <p:nvPr/>
        </p:nvSpPr>
        <p:spPr>
          <a:xfrm>
            <a:off x="192505" y="4821458"/>
            <a:ext cx="1031683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Are you ready </a:t>
            </a:r>
            <a:r>
              <a:rPr lang="en-US" sz="4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for h</a:t>
            </a:r>
            <a:r>
              <a:rPr sz="4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omeowner</a:t>
            </a:r>
            <a:r>
              <a:rPr lang="en-US" sz="4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ship</a:t>
            </a:r>
            <a:r>
              <a:rPr sz="4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?</a:t>
            </a:r>
            <a:endParaRPr sz="44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</p:txBody>
      </p:sp>
      <p:grpSp>
        <p:nvGrpSpPr>
          <p:cNvPr id="6" name="object 4"/>
          <p:cNvGrpSpPr/>
          <p:nvPr/>
        </p:nvGrpSpPr>
        <p:grpSpPr>
          <a:xfrm>
            <a:off x="0" y="5701837"/>
            <a:ext cx="6576631" cy="1198665"/>
            <a:chOff x="0" y="3970702"/>
            <a:chExt cx="6266180" cy="1067311"/>
          </a:xfrm>
        </p:grpSpPr>
        <p:sp>
          <p:nvSpPr>
            <p:cNvPr id="7" name="object 5"/>
            <p:cNvSpPr/>
            <p:nvPr/>
          </p:nvSpPr>
          <p:spPr>
            <a:xfrm>
              <a:off x="0" y="3970702"/>
              <a:ext cx="6266180" cy="552726"/>
            </a:xfrm>
            <a:custGeom>
              <a:avLst/>
              <a:gdLst/>
              <a:ahLst/>
              <a:cxnLst/>
              <a:rect l="l" t="t" r="r" b="b"/>
              <a:pathLst>
                <a:path w="6706870" h="739139">
                  <a:moveTo>
                    <a:pt x="6706870" y="0"/>
                  </a:moveTo>
                  <a:lnTo>
                    <a:pt x="0" y="0"/>
                  </a:lnTo>
                  <a:lnTo>
                    <a:pt x="0" y="739127"/>
                  </a:lnTo>
                  <a:lnTo>
                    <a:pt x="6706870" y="739127"/>
                  </a:lnTo>
                  <a:lnTo>
                    <a:pt x="6706870" y="0"/>
                  </a:lnTo>
                  <a:close/>
                </a:path>
              </a:pathLst>
            </a:custGeom>
            <a:solidFill>
              <a:srgbClr val="009DCE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6"/>
            <p:cNvSpPr/>
            <p:nvPr/>
          </p:nvSpPr>
          <p:spPr>
            <a:xfrm>
              <a:off x="0" y="4529538"/>
              <a:ext cx="6266180" cy="508475"/>
            </a:xfrm>
            <a:custGeom>
              <a:avLst/>
              <a:gdLst/>
              <a:ahLst/>
              <a:cxnLst/>
              <a:rect l="l" t="t" r="r" b="b"/>
              <a:pathLst>
                <a:path w="6266180" h="438150">
                  <a:moveTo>
                    <a:pt x="6266180" y="0"/>
                  </a:moveTo>
                  <a:lnTo>
                    <a:pt x="0" y="0"/>
                  </a:lnTo>
                  <a:lnTo>
                    <a:pt x="0" y="438149"/>
                  </a:lnTo>
                  <a:lnTo>
                    <a:pt x="6266180" y="438149"/>
                  </a:lnTo>
                  <a:lnTo>
                    <a:pt x="6266180" y="0"/>
                  </a:lnTo>
                  <a:close/>
                </a:path>
              </a:pathLst>
            </a:custGeom>
            <a:solidFill>
              <a:srgbClr val="B8D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70748" y="5756124"/>
            <a:ext cx="6067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1005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Renting vs. Owning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500" y="6315724"/>
            <a:ext cx="5849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Signs of Readiness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83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0"/>
    </mc:Choice>
    <mc:Fallback>
      <p:transition spd="slow" advTm="623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71" y="0"/>
            <a:ext cx="9106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510" y="663879"/>
            <a:ext cx="8931057" cy="170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1478" y="5198300"/>
            <a:ext cx="7870521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Unicode MS"/>
              </a:rPr>
              <a:t>Before we get to the heavy lifting, time for a short break</a:t>
            </a:r>
            <a:endParaRPr lang="en-US" sz="4000" dirty="0"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0780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1"/>
    </mc:Choice>
    <mc:Fallback>
      <p:transition spd="slow" advTm="561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43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10680"/>
            <a:ext cx="8600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0495">
              <a:spcBef>
                <a:spcPts val="1040"/>
              </a:spcBef>
            </a:pPr>
            <a:r>
              <a:rPr lang="en-US" sz="4000" b="1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APPLICATION &amp; SELECTION</a:t>
            </a:r>
            <a:endParaRPr lang="en-US" sz="4000" dirty="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139" y="6060750"/>
            <a:ext cx="7730536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980">
              <a:lnSpc>
                <a:spcPts val="3050"/>
              </a:lnSpc>
              <a:spcBef>
                <a:spcPts val="400"/>
              </a:spcBef>
            </a:pPr>
            <a:r>
              <a:rPr lang="en-US" sz="3200" b="1" dirty="0">
                <a:solidFill>
                  <a:srgbClr val="FFFFFF"/>
                </a:solidFill>
                <a:latin typeface="Arial Unicode MS"/>
                <a:cs typeface="Arial Unicode MS"/>
              </a:rPr>
              <a:t>What</a:t>
            </a:r>
            <a:r>
              <a:rPr lang="en-US" sz="3200" b="1" spc="-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Arial Unicode MS"/>
                <a:cs typeface="Arial Unicode MS"/>
              </a:rPr>
              <a:t>happens</a:t>
            </a:r>
            <a:r>
              <a:rPr lang="en-US" sz="3200" b="1" spc="-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US" sz="3200" b="1" spc="-10" dirty="0">
                <a:solidFill>
                  <a:srgbClr val="FFFFFF"/>
                </a:solidFill>
                <a:latin typeface="Arial Unicode MS"/>
                <a:cs typeface="Arial Unicode MS"/>
              </a:rPr>
              <a:t>next?</a:t>
            </a:r>
            <a:endParaRPr lang="en-US" sz="3200" dirty="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0792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6"/>
    </mc:Choice>
    <mc:Fallback>
      <p:transition spd="slow" advTm="643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350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5725" y="297134"/>
            <a:ext cx="86805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pplication</a:t>
            </a:r>
            <a:r>
              <a:rPr lang="en-US" sz="4400" b="1" kern="0" spc="-6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Selection P</a:t>
            </a: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rocess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50135346"/>
              </p:ext>
            </p:extLst>
          </p:nvPr>
        </p:nvGraphicFramePr>
        <p:xfrm>
          <a:off x="279771" y="1728592"/>
          <a:ext cx="9619988" cy="3068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\\HABITATSBSERVER\File Share\Marketing and Communications\Marketing Collateral\Logos and Icons\2017 HFH Branding\HFH Icons - Full Set 2016\HFH_ICON_HAMMER_Black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047" y="2642692"/>
            <a:ext cx="2153041" cy="2154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31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7"/>
    </mc:Choice>
    <mc:Fallback>
      <p:transition spd="slow" advTm="1076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350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771" y="323231"/>
            <a:ext cx="116246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pplication &amp; selection process – Part 1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178" y="1173998"/>
            <a:ext cx="11585275" cy="4906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" marR="5080">
              <a:spcBef>
                <a:spcPts val="100"/>
              </a:spcBef>
              <a:spcAft>
                <a:spcPts val="1200"/>
              </a:spcAft>
              <a:tabLst>
                <a:tab pos="471170" algn="l"/>
                <a:tab pos="471805" algn="l"/>
              </a:tabLst>
            </a:pPr>
            <a:r>
              <a:rPr lang="en-US" sz="36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Order and Ability to Pay:</a:t>
            </a:r>
          </a:p>
          <a:p>
            <a:pPr marL="471170" marR="5080" indent="-457200">
              <a:spcBef>
                <a:spcPts val="10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Pre-applications received are numbered, then randomized to determine processing order 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1170" indent="-459105">
              <a:spcBef>
                <a:spcPts val="26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Invitations to submit a full application along with payment for credit report are sent out</a:t>
            </a:r>
          </a:p>
          <a:p>
            <a:pPr marL="471170" indent="-459105">
              <a:spcBef>
                <a:spcPts val="26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Creditworthiness is determined within 30 days</a:t>
            </a:r>
          </a:p>
          <a:p>
            <a:pPr marL="471170" indent="-459105">
              <a:spcBef>
                <a:spcPts val="26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Ineligible applicants are notified in writing</a:t>
            </a:r>
          </a:p>
          <a:p>
            <a:pPr marL="471170" indent="-459105">
              <a:spcBef>
                <a:spcPts val="26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applicants move on to Part 2</a:t>
            </a:r>
          </a:p>
        </p:txBody>
      </p:sp>
    </p:spTree>
    <p:extLst>
      <p:ext uri="{BB962C8B-B14F-4D97-AF65-F5344CB8AC3E}">
        <p14:creationId xmlns:p14="http://schemas.microsoft.com/office/powerpoint/2010/main" val="373900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5"/>
    </mc:Choice>
    <mc:Fallback>
      <p:transition spd="slow" advTm="1086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350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771" y="323231"/>
            <a:ext cx="116246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pplication &amp; selection process – Part 2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771" y="1354348"/>
            <a:ext cx="1130680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>
              <a:spcAft>
                <a:spcPts val="1800"/>
              </a:spcAft>
              <a:tabLst>
                <a:tab pos="471170" algn="l"/>
                <a:tab pos="471805" algn="l"/>
              </a:tabLst>
            </a:pP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Need, Partnership, and Final Selection:</a:t>
            </a:r>
          </a:p>
          <a:p>
            <a:pPr marL="471170" indent="-459105">
              <a:spcAft>
                <a:spcPts val="24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documentation requested and reviewed</a:t>
            </a:r>
          </a:p>
          <a:p>
            <a:pPr marL="471170" indent="-459105">
              <a:spcAft>
                <a:spcPts val="24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 and investigative reports obtained and reviewed </a:t>
            </a:r>
          </a:p>
          <a:p>
            <a:pPr marL="471170" indent="-459105">
              <a:spcAft>
                <a:spcPts val="24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enough qualified applicants are found, a list is sent to the Board of Directors for final approval</a:t>
            </a:r>
          </a:p>
          <a:p>
            <a:pPr marL="469265" indent="-4572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Ineligible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applicants are notified in writing</a:t>
            </a:r>
          </a:p>
          <a:p>
            <a:pPr marL="469265" indent="-4572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71170" algn="l"/>
                <a:tab pos="471805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homebuyers are notified in writing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3"/>
    </mc:Choice>
    <mc:Fallback>
      <p:transition spd="slow" advTm="1104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510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0507" y="292613"/>
            <a:ext cx="9050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Documents Checklist</a:t>
            </a:r>
            <a:endParaRPr lang="en-US" sz="4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189" y="1215699"/>
            <a:ext cx="11677621" cy="5003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615"/>
              </a:spcBef>
              <a:tabLst>
                <a:tab pos="354965" algn="l"/>
                <a:tab pos="355600" algn="l"/>
              </a:tabLst>
            </a:pPr>
            <a:r>
              <a:rPr lang="en-US" sz="2800" b="1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If you are invited to submit a full application, you will need:</a:t>
            </a:r>
          </a:p>
          <a:p>
            <a:pPr marL="355600" indent="-342900">
              <a:spcBef>
                <a:spcPts val="615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2200" spc="-3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r>
              <a:rPr lang="en-US" sz="22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Homeownership Program</a:t>
            </a:r>
            <a:r>
              <a:rPr lang="en-US" sz="2200" spc="-3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515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omplete Federal</a:t>
            </a:r>
            <a:r>
              <a:rPr lang="en-US" sz="2200" spc="-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2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n-US" sz="2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en-US" sz="22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Returns </a:t>
            </a:r>
            <a:r>
              <a:rPr lang="en-US" sz="2200" i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years)</a:t>
            </a:r>
            <a:endParaRPr lang="en-US" sz="2200" spc="-5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Documentation for all adult household members </a:t>
            </a:r>
            <a:r>
              <a:rPr lang="en-US" sz="2200" i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months</a:t>
            </a:r>
            <a:r>
              <a:rPr lang="en-US" sz="2200" i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5600" indent="-3429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 &amp; Loss Statement if self-employed </a:t>
            </a:r>
            <a:r>
              <a:rPr lang="en-US" sz="2200" i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months)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Copies</a:t>
            </a:r>
            <a:r>
              <a:rPr lang="en-US" sz="2200" spc="-9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2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en-US" sz="2200" spc="-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en-US" sz="22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household members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58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r>
              <a:rPr lang="en-US" sz="22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Lease Agreement and</a:t>
            </a:r>
            <a:r>
              <a:rPr lang="en-US" sz="2200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proof of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 payments </a:t>
            </a:r>
            <a:r>
              <a:rPr lang="en-US" sz="2200" i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months)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5600" indent="-342900">
              <a:spcBef>
                <a:spcPts val="58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Copies</a:t>
            </a:r>
            <a:r>
              <a:rPr lang="en-US" sz="2200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2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</a:t>
            </a:r>
            <a:r>
              <a:rPr lang="en-US" sz="2200" spc="-2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Bills </a:t>
            </a:r>
            <a:r>
              <a:rPr lang="en-US" sz="2200" i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months</a:t>
            </a:r>
            <a:r>
              <a:rPr lang="en-US" sz="2200" i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484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Copies</a:t>
            </a:r>
            <a:r>
              <a:rPr lang="en-US" sz="22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tatements for all bank and asset accounts </a:t>
            </a:r>
            <a:r>
              <a:rPr lang="en-US" sz="2200" i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months</a:t>
            </a:r>
            <a:r>
              <a:rPr lang="en-US" sz="2200" i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545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r>
              <a:rPr lang="en-US" sz="22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divorce</a:t>
            </a:r>
            <a:r>
              <a:rPr lang="en-US" sz="2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2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custody</a:t>
            </a:r>
            <a:r>
              <a:rPr lang="en-US" sz="22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papers,</a:t>
            </a:r>
            <a:r>
              <a:rPr lang="en-US" sz="22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2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applicable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39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en-US" sz="2200" spc="-4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payment</a:t>
            </a:r>
            <a:r>
              <a:rPr lang="en-US" sz="2200" spc="-3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spc="-3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($25 per person)</a:t>
            </a:r>
          </a:p>
          <a:p>
            <a:pPr marL="355600" indent="-342900">
              <a:spcBef>
                <a:spcPts val="39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2200" b="1" spc="-35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TIP: Know where to find all this information before you apply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3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9"/>
    </mc:Choice>
    <mc:Fallback>
      <p:transition spd="slow" advTm="1099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85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2" y="100926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139" y="206229"/>
            <a:ext cx="11953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selected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131" y="1180729"/>
            <a:ext cx="11283351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marR="599440" indent="-457200">
              <a:spcBef>
                <a:spcPts val="95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You will receive a Partnership Packet that includes a written notice of conditional pre-approval and a Partnership Agreement</a:t>
            </a:r>
          </a:p>
          <a:p>
            <a:pPr marL="471170" marR="599440" indent="-457200">
              <a:spcBef>
                <a:spcPts val="95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A Partnership Meeting is scheduled. After the Partnership Agreement is signed, you can begin sweat equity and homebuyer education</a:t>
            </a:r>
          </a:p>
          <a:p>
            <a:pPr marL="471170" indent="-459105">
              <a:spcBef>
                <a:spcPts val="42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You will have regular meetings with Habitat to review your progress, answer your questions, and address important issues</a:t>
            </a:r>
          </a:p>
          <a:p>
            <a:pPr marL="471170" indent="-459105">
              <a:spcBef>
                <a:spcPts val="420"/>
              </a:spcBef>
              <a:spcAft>
                <a:spcPts val="1800"/>
              </a:spcAft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 Unicode MS"/>
                <a:cs typeface="Arial Unicode MS"/>
              </a:rPr>
              <a:t>You must maintain your eligibility to complete the Homeownership Program and purchase a Habitat home</a:t>
            </a:r>
          </a:p>
        </p:txBody>
      </p:sp>
    </p:spTree>
    <p:extLst>
      <p:ext uri="{BB962C8B-B14F-4D97-AF65-F5344CB8AC3E}">
        <p14:creationId xmlns:p14="http://schemas.microsoft.com/office/powerpoint/2010/main" val="402759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3"/>
    </mc:Choice>
    <mc:Fallback>
      <p:transition spd="slow" advTm="1110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509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3201" y="292613"/>
            <a:ext cx="45255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kern="0" spc="-1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apply?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666" y="1354666"/>
            <a:ext cx="1055944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355" marR="135890" indent="-288290">
              <a:lnSpc>
                <a:spcPct val="99800"/>
              </a:lnSpc>
              <a:spcAft>
                <a:spcPts val="1200"/>
              </a:spcAft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and return a pre-application form during an open application period</a:t>
            </a:r>
          </a:p>
          <a:p>
            <a:pPr marL="300355" marR="135890" indent="-288290">
              <a:lnSpc>
                <a:spcPct val="99800"/>
              </a:lnSpc>
              <a:spcAft>
                <a:spcPts val="1200"/>
              </a:spcAft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our website to see the randomization video and confirm your processing order number</a:t>
            </a:r>
          </a:p>
          <a:p>
            <a:pPr marL="300355" marR="135890" indent="-288290">
              <a:lnSpc>
                <a:spcPct val="99800"/>
              </a:lnSpc>
              <a:spcAft>
                <a:spcPts val="1200"/>
              </a:spcAft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invited to apply you will have </a:t>
            </a:r>
            <a:r>
              <a:rPr lang="en-US" sz="2800" spc="-5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days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submit a full application and credit report payment</a:t>
            </a:r>
          </a:p>
          <a:p>
            <a:pPr marL="300355" marR="135890" indent="-288290">
              <a:lnSpc>
                <a:spcPct val="99800"/>
              </a:lnSpc>
              <a:spcAft>
                <a:spcPts val="1200"/>
              </a:spcAft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reports cost about $25/person</a:t>
            </a:r>
          </a:p>
          <a:p>
            <a:pPr marL="300355" marR="135890" indent="-288290">
              <a:lnSpc>
                <a:spcPct val="99800"/>
              </a:lnSpc>
              <a:spcAft>
                <a:spcPts val="1200"/>
              </a:spcAft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 background checks cost about $35/person</a:t>
            </a:r>
          </a:p>
          <a:p>
            <a:pPr marL="300355" marR="135890" indent="-288290">
              <a:lnSpc>
                <a:spcPct val="99800"/>
              </a:lnSpc>
              <a:spcAft>
                <a:spcPts val="1200"/>
              </a:spcAft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lang="en-US" sz="2800" b="1" spc="-5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TIP: Do not miss deadlines</a:t>
            </a:r>
          </a:p>
        </p:txBody>
      </p:sp>
    </p:spTree>
    <p:extLst>
      <p:ext uri="{BB962C8B-B14F-4D97-AF65-F5344CB8AC3E}">
        <p14:creationId xmlns:p14="http://schemas.microsoft.com/office/powerpoint/2010/main" val="409823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0"/>
    </mc:Choice>
    <mc:Fallback>
      <p:transition spd="slow" advTm="1076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442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28576" y="309545"/>
            <a:ext cx="6134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  <a:endParaRPr lang="en-US" sz="4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249" y="1201758"/>
            <a:ext cx="10897644" cy="486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spcBef>
                <a:spcPts val="605"/>
              </a:spcBef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800" spc="-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en-US" sz="2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2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once before</a:t>
            </a:r>
            <a:r>
              <a:rPr lang="en-US" sz="2800" spc="-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2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en-US" sz="2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or selected</a:t>
            </a:r>
            <a:endParaRPr lang="en-US" sz="28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spcBef>
                <a:spcPts val="509"/>
              </a:spcBef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  <a:tab pos="3357245" algn="l"/>
                <a:tab pos="397637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en-US" sz="2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partners</a:t>
            </a:r>
            <a:r>
              <a:rPr lang="en-US" sz="28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8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 If</a:t>
            </a:r>
            <a:r>
              <a:rPr lang="en-US" sz="2800" spc="-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en-US" sz="28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8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approved,</a:t>
            </a:r>
            <a:r>
              <a:rPr lang="en-US" sz="2800" spc="1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notification letter will include the reason/s why and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suggestions</a:t>
            </a:r>
            <a:r>
              <a:rPr lang="en-US" sz="2800" spc="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referrals to help increase your eligibility</a:t>
            </a:r>
          </a:p>
          <a:p>
            <a:pPr marL="355600" marR="5080" indent="-342900">
              <a:spcBef>
                <a:spcPts val="509"/>
              </a:spcBef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  <a:tab pos="3357245" algn="l"/>
                <a:tab pos="397637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apply for the Habitat Homeownership program during any open application period</a:t>
            </a:r>
            <a:endParaRPr lang="en-US" sz="28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92075" indent="-342900">
              <a:spcBef>
                <a:spcPts val="590"/>
              </a:spcBef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</a:t>
            </a:r>
            <a:r>
              <a:rPr lang="en-US" sz="2800" spc="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r>
              <a:rPr lang="en-US" sz="2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</a:t>
            </a:r>
            <a:r>
              <a:rPr lang="en-US" sz="28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counselor, especially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not currently eligible for </a:t>
            </a:r>
            <a:r>
              <a:rPr lang="en-US" sz="2800" spc="-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2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4"/>
    </mc:Choice>
    <mc:Fallback>
      <p:transition spd="slow" advTm="1101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57" y="0"/>
            <a:ext cx="911639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9890" y="5461348"/>
            <a:ext cx="743211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Unicode MS"/>
              </a:rPr>
              <a:t>Questions?</a:t>
            </a:r>
            <a:endParaRPr lang="en-US" sz="2800" dirty="0"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2438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"/>
    </mc:Choice>
    <mc:Fallback>
      <p:transition spd="slow" advTm="217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object 2"/>
          <p:cNvGrpSpPr/>
          <p:nvPr/>
        </p:nvGrpSpPr>
        <p:grpSpPr>
          <a:xfrm>
            <a:off x="0" y="-15498"/>
            <a:ext cx="12192000" cy="6810581"/>
            <a:chOff x="0" y="0"/>
            <a:chExt cx="9144000" cy="5095238"/>
          </a:xfrm>
        </p:grpSpPr>
        <p:sp>
          <p:nvSpPr>
            <p:cNvPr id="5" name="object 3"/>
            <p:cNvSpPr/>
            <p:nvPr/>
          </p:nvSpPr>
          <p:spPr>
            <a:xfrm>
              <a:off x="0" y="0"/>
              <a:ext cx="9144000" cy="4654550"/>
            </a:xfrm>
            <a:custGeom>
              <a:avLst/>
              <a:gdLst/>
              <a:ahLst/>
              <a:cxnLst/>
              <a:rect l="l" t="t" r="r" b="b"/>
              <a:pathLst>
                <a:path w="9144000" h="4654550">
                  <a:moveTo>
                    <a:pt x="9144000" y="0"/>
                  </a:moveTo>
                  <a:lnTo>
                    <a:pt x="0" y="0"/>
                  </a:lnTo>
                  <a:lnTo>
                    <a:pt x="0" y="4654550"/>
                  </a:lnTo>
                  <a:lnTo>
                    <a:pt x="9144000" y="465455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9DCE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6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3909" y="4696459"/>
              <a:ext cx="2480943" cy="39877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" name="Rectangle 26"/>
          <p:cNvSpPr/>
          <p:nvPr/>
        </p:nvSpPr>
        <p:spPr>
          <a:xfrm>
            <a:off x="1425488" y="309427"/>
            <a:ext cx="9374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-5" dirty="0" smtClean="0">
                <a:solidFill>
                  <a:prstClr val="black"/>
                </a:solidFill>
              </a:rPr>
              <a:t>Is renting or owning better for me?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4362" y="1396203"/>
            <a:ext cx="5127716" cy="440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ts val="3350"/>
              </a:lnSpc>
              <a:spcBef>
                <a:spcPts val="545"/>
              </a:spcBef>
              <a:tabLst>
                <a:tab pos="354965" algn="l"/>
                <a:tab pos="355600" algn="l"/>
              </a:tabLst>
            </a:pPr>
            <a:r>
              <a:rPr lang="en-US" sz="3200" b="1" u="sng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RENTING</a:t>
            </a:r>
          </a:p>
          <a:p>
            <a:pPr marL="354965" marR="5080" indent="-342900">
              <a:lnSpc>
                <a:spcPts val="3350"/>
              </a:lnSpc>
              <a:spcBef>
                <a:spcPts val="5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Less maintenance</a:t>
            </a:r>
            <a:endParaRPr lang="en-US" sz="3200" dirty="0" smtClean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4965" marR="399415" indent="-342900"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No property </a:t>
            </a:r>
            <a:r>
              <a:rPr lang="en-US"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t</a:t>
            </a: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axes</a:t>
            </a:r>
            <a:endParaRPr lang="en-US" sz="3200" dirty="0" smtClean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Easier to relocate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Requires less $$ to move in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Lower insurance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More location options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2507" y="1396203"/>
            <a:ext cx="5127716" cy="449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ts val="3350"/>
              </a:lnSpc>
              <a:spcBef>
                <a:spcPts val="545"/>
              </a:spcBef>
              <a:tabLst>
                <a:tab pos="354965" algn="l"/>
                <a:tab pos="355600" algn="l"/>
              </a:tabLst>
            </a:pPr>
            <a:r>
              <a:rPr lang="en-US" sz="3200" b="1" u="sng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OWNING</a:t>
            </a:r>
          </a:p>
          <a:p>
            <a:pPr marL="354965" marR="5080" indent="-342900">
              <a:lnSpc>
                <a:spcPts val="3350"/>
              </a:lnSpc>
              <a:spcBef>
                <a:spcPts val="5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Build equity</a:t>
            </a:r>
          </a:p>
          <a:p>
            <a:pPr marL="354965" marR="399415" indent="-342900"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Housing stability</a:t>
            </a:r>
            <a:endParaRPr lang="en-US" sz="3200" dirty="0" smtClean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Taxpayer voice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Community stability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Pet flexibility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Privacy and security</a:t>
            </a:r>
          </a:p>
          <a:p>
            <a:pPr marL="355600" marR="302260" indent="-343535">
              <a:lnSpc>
                <a:spcPct val="998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Decorating </a:t>
            </a:r>
            <a:r>
              <a:rPr lang="en-US" sz="3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freedom</a:t>
            </a:r>
            <a:endParaRPr lang="en-US" sz="3200" b="1" spc="-5" dirty="0">
              <a:solidFill>
                <a:srgbClr val="FFFFFF"/>
              </a:solidFill>
              <a:latin typeface="Arial" panose="020B0604020202020204" pitchFamily="34" charset="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804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7"/>
    </mc:Choice>
    <mc:Fallback>
      <p:transition spd="slow" advTm="587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04"/>
            <a:ext cx="12192000" cy="6784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28879" y="6287701"/>
            <a:ext cx="4459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en-US" sz="1200" spc="15" dirty="0">
                <a:solidFill>
                  <a:srgbClr val="787779"/>
                </a:solidFill>
                <a:latin typeface="Arial"/>
                <a:cs typeface="Arial"/>
              </a:rPr>
              <a:t>We</a:t>
            </a:r>
            <a:r>
              <a:rPr lang="en-US" sz="1200" spc="-65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lang="en-US" sz="1200" spc="-5" dirty="0">
                <a:solidFill>
                  <a:srgbClr val="787779"/>
                </a:solidFill>
                <a:latin typeface="Arial"/>
                <a:cs typeface="Arial"/>
              </a:rPr>
              <a:t>build</a:t>
            </a:r>
            <a:r>
              <a:rPr lang="en-US" sz="1200" spc="-20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lang="en-US" sz="1200" b="1" i="1" spc="-5" dirty="0">
                <a:solidFill>
                  <a:srgbClr val="858587"/>
                </a:solidFill>
                <a:latin typeface="Arial"/>
                <a:cs typeface="Arial"/>
              </a:rPr>
              <a:t>strength</a:t>
            </a:r>
            <a:r>
              <a:rPr lang="en-US" sz="1200" b="1" spc="-5" dirty="0">
                <a:solidFill>
                  <a:srgbClr val="787779"/>
                </a:solidFill>
                <a:latin typeface="Arial"/>
                <a:cs typeface="Arial"/>
              </a:rPr>
              <a:t>,</a:t>
            </a:r>
            <a:r>
              <a:rPr lang="en-US" sz="1200" b="1" spc="5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lang="en-US" sz="1200" b="1" i="1" spc="-5" dirty="0">
                <a:solidFill>
                  <a:srgbClr val="858587"/>
                </a:solidFill>
                <a:latin typeface="Arial"/>
                <a:cs typeface="Arial"/>
              </a:rPr>
              <a:t>stability </a:t>
            </a:r>
            <a:r>
              <a:rPr lang="en-US" sz="1200" spc="-5" dirty="0">
                <a:solidFill>
                  <a:srgbClr val="787779"/>
                </a:solidFill>
                <a:latin typeface="Arial"/>
                <a:cs typeface="Arial"/>
              </a:rPr>
              <a:t>and</a:t>
            </a:r>
            <a:r>
              <a:rPr lang="en-US" sz="1200" spc="-20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lang="en-US" sz="1200" b="1" i="1" spc="-5" dirty="0">
                <a:solidFill>
                  <a:srgbClr val="858587"/>
                </a:solidFill>
                <a:latin typeface="Arial"/>
                <a:cs typeface="Arial"/>
              </a:rPr>
              <a:t>self-reliance</a:t>
            </a:r>
            <a:r>
              <a:rPr lang="en-US" sz="1200" b="1" i="1" spc="5" dirty="0">
                <a:solidFill>
                  <a:srgbClr val="858587"/>
                </a:solidFill>
                <a:latin typeface="Arial"/>
                <a:cs typeface="Arial"/>
              </a:rPr>
              <a:t> </a:t>
            </a:r>
            <a:r>
              <a:rPr lang="en-US" sz="1200" spc="-5" dirty="0">
                <a:solidFill>
                  <a:srgbClr val="787779"/>
                </a:solidFill>
                <a:latin typeface="Arial"/>
                <a:cs typeface="Arial"/>
              </a:rPr>
              <a:t>through</a:t>
            </a:r>
            <a:r>
              <a:rPr lang="en-US" sz="1200" spc="-45" dirty="0">
                <a:solidFill>
                  <a:srgbClr val="787779"/>
                </a:solidFill>
                <a:latin typeface="Arial"/>
                <a:cs typeface="Arial"/>
              </a:rPr>
              <a:t> </a:t>
            </a:r>
            <a:r>
              <a:rPr lang="en-US" sz="1200" b="1" i="1" spc="-5" dirty="0">
                <a:solidFill>
                  <a:srgbClr val="858587"/>
                </a:solidFill>
                <a:latin typeface="Arial"/>
                <a:cs typeface="Arial"/>
              </a:rPr>
              <a:t>shelter</a:t>
            </a:r>
            <a:r>
              <a:rPr lang="en-US" sz="1200" spc="-5" dirty="0">
                <a:solidFill>
                  <a:srgbClr val="787779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390" y="4755467"/>
            <a:ext cx="749934" cy="749934"/>
          </a:xfrm>
          <a:prstGeom prst="rect">
            <a:avLst/>
          </a:prstGeom>
        </p:spPr>
      </p:pic>
      <p:pic>
        <p:nvPicPr>
          <p:cNvPr id="6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4311" y="4573539"/>
            <a:ext cx="1113789" cy="1113789"/>
          </a:xfrm>
          <a:prstGeom prst="rect">
            <a:avLst/>
          </a:prstGeom>
        </p:spPr>
      </p:pic>
      <p:pic>
        <p:nvPicPr>
          <p:cNvPr id="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80405" y="4733558"/>
            <a:ext cx="805813" cy="793749"/>
          </a:xfrm>
          <a:prstGeom prst="rect">
            <a:avLst/>
          </a:prstGeom>
        </p:spPr>
      </p:pic>
      <p:sp>
        <p:nvSpPr>
          <p:cNvPr id="8" name="object 24"/>
          <p:cNvSpPr/>
          <p:nvPr/>
        </p:nvSpPr>
        <p:spPr>
          <a:xfrm>
            <a:off x="511123" y="743794"/>
            <a:ext cx="4240530" cy="3185160"/>
          </a:xfrm>
          <a:custGeom>
            <a:avLst/>
            <a:gdLst/>
            <a:ahLst/>
            <a:cxnLst/>
            <a:rect l="l" t="t" r="r" b="b"/>
            <a:pathLst>
              <a:path w="4240530" h="3185160">
                <a:moveTo>
                  <a:pt x="2120265" y="0"/>
                </a:moveTo>
                <a:lnTo>
                  <a:pt x="2065654" y="635"/>
                </a:lnTo>
                <a:lnTo>
                  <a:pt x="2011045" y="2540"/>
                </a:lnTo>
                <a:lnTo>
                  <a:pt x="1957070" y="5080"/>
                </a:lnTo>
                <a:lnTo>
                  <a:pt x="1903729" y="8255"/>
                </a:lnTo>
                <a:lnTo>
                  <a:pt x="1797050" y="18415"/>
                </a:lnTo>
                <a:lnTo>
                  <a:pt x="1692909" y="32384"/>
                </a:lnTo>
                <a:lnTo>
                  <a:pt x="1590039" y="50165"/>
                </a:lnTo>
                <a:lnTo>
                  <a:pt x="1489709" y="71755"/>
                </a:lnTo>
                <a:lnTo>
                  <a:pt x="1440180" y="83820"/>
                </a:lnTo>
                <a:lnTo>
                  <a:pt x="1343024" y="110489"/>
                </a:lnTo>
                <a:lnTo>
                  <a:pt x="1294764" y="125730"/>
                </a:lnTo>
                <a:lnTo>
                  <a:pt x="1247774" y="140970"/>
                </a:lnTo>
                <a:lnTo>
                  <a:pt x="1200784" y="157480"/>
                </a:lnTo>
                <a:lnTo>
                  <a:pt x="1155064" y="174625"/>
                </a:lnTo>
                <a:lnTo>
                  <a:pt x="1109345" y="192405"/>
                </a:lnTo>
                <a:lnTo>
                  <a:pt x="1064895" y="211454"/>
                </a:lnTo>
                <a:lnTo>
                  <a:pt x="1020444" y="231140"/>
                </a:lnTo>
                <a:lnTo>
                  <a:pt x="977264" y="251460"/>
                </a:lnTo>
                <a:lnTo>
                  <a:pt x="934719" y="272415"/>
                </a:lnTo>
                <a:lnTo>
                  <a:pt x="892809" y="294005"/>
                </a:lnTo>
                <a:lnTo>
                  <a:pt x="851534" y="316865"/>
                </a:lnTo>
                <a:lnTo>
                  <a:pt x="810894" y="339725"/>
                </a:lnTo>
                <a:lnTo>
                  <a:pt x="771524" y="363855"/>
                </a:lnTo>
                <a:lnTo>
                  <a:pt x="732789" y="388620"/>
                </a:lnTo>
                <a:lnTo>
                  <a:pt x="694689" y="414020"/>
                </a:lnTo>
                <a:lnTo>
                  <a:pt x="657224" y="440055"/>
                </a:lnTo>
                <a:lnTo>
                  <a:pt x="621029" y="466725"/>
                </a:lnTo>
                <a:lnTo>
                  <a:pt x="585469" y="494030"/>
                </a:lnTo>
                <a:lnTo>
                  <a:pt x="550544" y="521970"/>
                </a:lnTo>
                <a:lnTo>
                  <a:pt x="516889" y="550545"/>
                </a:lnTo>
                <a:lnTo>
                  <a:pt x="483869" y="579755"/>
                </a:lnTo>
                <a:lnTo>
                  <a:pt x="452119" y="609600"/>
                </a:lnTo>
                <a:lnTo>
                  <a:pt x="421004" y="640080"/>
                </a:lnTo>
                <a:lnTo>
                  <a:pt x="391159" y="671195"/>
                </a:lnTo>
                <a:lnTo>
                  <a:pt x="361950" y="702310"/>
                </a:lnTo>
                <a:lnTo>
                  <a:pt x="334009" y="734695"/>
                </a:lnTo>
                <a:lnTo>
                  <a:pt x="306704" y="767080"/>
                </a:lnTo>
                <a:lnTo>
                  <a:pt x="280669" y="800100"/>
                </a:lnTo>
                <a:lnTo>
                  <a:pt x="255904" y="833755"/>
                </a:lnTo>
                <a:lnTo>
                  <a:pt x="231775" y="868044"/>
                </a:lnTo>
                <a:lnTo>
                  <a:pt x="208914" y="902335"/>
                </a:lnTo>
                <a:lnTo>
                  <a:pt x="187325" y="937260"/>
                </a:lnTo>
                <a:lnTo>
                  <a:pt x="166369" y="972819"/>
                </a:lnTo>
                <a:lnTo>
                  <a:pt x="146684" y="1009015"/>
                </a:lnTo>
                <a:lnTo>
                  <a:pt x="128269" y="1045210"/>
                </a:lnTo>
                <a:lnTo>
                  <a:pt x="111125" y="1082040"/>
                </a:lnTo>
                <a:lnTo>
                  <a:pt x="95250" y="1119505"/>
                </a:lnTo>
                <a:lnTo>
                  <a:pt x="80009" y="1156970"/>
                </a:lnTo>
                <a:lnTo>
                  <a:pt x="66675" y="1195070"/>
                </a:lnTo>
                <a:lnTo>
                  <a:pt x="53975" y="1233170"/>
                </a:lnTo>
                <a:lnTo>
                  <a:pt x="43179" y="1271905"/>
                </a:lnTo>
                <a:lnTo>
                  <a:pt x="33019" y="1310640"/>
                </a:lnTo>
                <a:lnTo>
                  <a:pt x="24129" y="1350010"/>
                </a:lnTo>
                <a:lnTo>
                  <a:pt x="17144" y="1390015"/>
                </a:lnTo>
                <a:lnTo>
                  <a:pt x="10794" y="1430020"/>
                </a:lnTo>
                <a:lnTo>
                  <a:pt x="6350" y="1470025"/>
                </a:lnTo>
                <a:lnTo>
                  <a:pt x="2539" y="1510665"/>
                </a:lnTo>
                <a:lnTo>
                  <a:pt x="634" y="1551940"/>
                </a:lnTo>
                <a:lnTo>
                  <a:pt x="0" y="1592580"/>
                </a:lnTo>
                <a:lnTo>
                  <a:pt x="634" y="1633855"/>
                </a:lnTo>
                <a:lnTo>
                  <a:pt x="2539" y="1674495"/>
                </a:lnTo>
                <a:lnTo>
                  <a:pt x="6350" y="1715135"/>
                </a:lnTo>
                <a:lnTo>
                  <a:pt x="10794" y="1755775"/>
                </a:lnTo>
                <a:lnTo>
                  <a:pt x="17144" y="1795780"/>
                </a:lnTo>
                <a:lnTo>
                  <a:pt x="24129" y="1835150"/>
                </a:lnTo>
                <a:lnTo>
                  <a:pt x="33019" y="1874520"/>
                </a:lnTo>
                <a:lnTo>
                  <a:pt x="43179" y="1913889"/>
                </a:lnTo>
                <a:lnTo>
                  <a:pt x="53975" y="1952625"/>
                </a:lnTo>
                <a:lnTo>
                  <a:pt x="66675" y="1990725"/>
                </a:lnTo>
                <a:lnTo>
                  <a:pt x="80009" y="2028825"/>
                </a:lnTo>
                <a:lnTo>
                  <a:pt x="95250" y="2066289"/>
                </a:lnTo>
                <a:lnTo>
                  <a:pt x="111125" y="2103755"/>
                </a:lnTo>
                <a:lnTo>
                  <a:pt x="128269" y="2140585"/>
                </a:lnTo>
                <a:lnTo>
                  <a:pt x="146684" y="2176780"/>
                </a:lnTo>
                <a:lnTo>
                  <a:pt x="166369" y="2212975"/>
                </a:lnTo>
                <a:lnTo>
                  <a:pt x="187325" y="2248535"/>
                </a:lnTo>
                <a:lnTo>
                  <a:pt x="208914" y="2283460"/>
                </a:lnTo>
                <a:lnTo>
                  <a:pt x="231775" y="2317750"/>
                </a:lnTo>
                <a:lnTo>
                  <a:pt x="255904" y="2352040"/>
                </a:lnTo>
                <a:lnTo>
                  <a:pt x="280669" y="2385695"/>
                </a:lnTo>
                <a:lnTo>
                  <a:pt x="306704" y="2418715"/>
                </a:lnTo>
                <a:lnTo>
                  <a:pt x="334009" y="2451100"/>
                </a:lnTo>
                <a:lnTo>
                  <a:pt x="361950" y="2483485"/>
                </a:lnTo>
                <a:lnTo>
                  <a:pt x="391159" y="2514600"/>
                </a:lnTo>
                <a:lnTo>
                  <a:pt x="421004" y="2545715"/>
                </a:lnTo>
                <a:lnTo>
                  <a:pt x="452119" y="2576195"/>
                </a:lnTo>
                <a:lnTo>
                  <a:pt x="483869" y="2606040"/>
                </a:lnTo>
                <a:lnTo>
                  <a:pt x="516889" y="2635250"/>
                </a:lnTo>
                <a:lnTo>
                  <a:pt x="550544" y="2663825"/>
                </a:lnTo>
                <a:lnTo>
                  <a:pt x="585469" y="2691765"/>
                </a:lnTo>
                <a:lnTo>
                  <a:pt x="621029" y="2719070"/>
                </a:lnTo>
                <a:lnTo>
                  <a:pt x="657224" y="2745740"/>
                </a:lnTo>
                <a:lnTo>
                  <a:pt x="694689" y="2771775"/>
                </a:lnTo>
                <a:lnTo>
                  <a:pt x="732789" y="2797175"/>
                </a:lnTo>
                <a:lnTo>
                  <a:pt x="771524" y="2821940"/>
                </a:lnTo>
                <a:lnTo>
                  <a:pt x="810894" y="2846070"/>
                </a:lnTo>
                <a:lnTo>
                  <a:pt x="851534" y="2868930"/>
                </a:lnTo>
                <a:lnTo>
                  <a:pt x="892809" y="2891790"/>
                </a:lnTo>
                <a:lnTo>
                  <a:pt x="934719" y="2913380"/>
                </a:lnTo>
                <a:lnTo>
                  <a:pt x="977264" y="2934335"/>
                </a:lnTo>
                <a:lnTo>
                  <a:pt x="1020444" y="2954655"/>
                </a:lnTo>
                <a:lnTo>
                  <a:pt x="1064895" y="2974340"/>
                </a:lnTo>
                <a:lnTo>
                  <a:pt x="1109345" y="2993390"/>
                </a:lnTo>
                <a:lnTo>
                  <a:pt x="1155064" y="3011170"/>
                </a:lnTo>
                <a:lnTo>
                  <a:pt x="1200784" y="3028315"/>
                </a:lnTo>
                <a:lnTo>
                  <a:pt x="1247774" y="3044825"/>
                </a:lnTo>
                <a:lnTo>
                  <a:pt x="1294764" y="3060065"/>
                </a:lnTo>
                <a:lnTo>
                  <a:pt x="1343024" y="3074670"/>
                </a:lnTo>
                <a:lnTo>
                  <a:pt x="1391284" y="3088640"/>
                </a:lnTo>
                <a:lnTo>
                  <a:pt x="1440180" y="3101975"/>
                </a:lnTo>
                <a:lnTo>
                  <a:pt x="1489709" y="3114040"/>
                </a:lnTo>
                <a:lnTo>
                  <a:pt x="1539874" y="3124835"/>
                </a:lnTo>
                <a:lnTo>
                  <a:pt x="1590039" y="3134995"/>
                </a:lnTo>
                <a:lnTo>
                  <a:pt x="1641475" y="3144520"/>
                </a:lnTo>
                <a:lnTo>
                  <a:pt x="1692909" y="3152775"/>
                </a:lnTo>
                <a:lnTo>
                  <a:pt x="1744979" y="3160395"/>
                </a:lnTo>
                <a:lnTo>
                  <a:pt x="1797050" y="3167380"/>
                </a:lnTo>
                <a:lnTo>
                  <a:pt x="1850389" y="3172460"/>
                </a:lnTo>
                <a:lnTo>
                  <a:pt x="1903729" y="3176905"/>
                </a:lnTo>
                <a:lnTo>
                  <a:pt x="1957070" y="3180715"/>
                </a:lnTo>
                <a:lnTo>
                  <a:pt x="2011045" y="3183255"/>
                </a:lnTo>
                <a:lnTo>
                  <a:pt x="2065654" y="3185160"/>
                </a:lnTo>
                <a:lnTo>
                  <a:pt x="2174875" y="3185160"/>
                </a:lnTo>
                <a:lnTo>
                  <a:pt x="2229485" y="3183255"/>
                </a:lnTo>
                <a:lnTo>
                  <a:pt x="2283460" y="3180715"/>
                </a:lnTo>
                <a:lnTo>
                  <a:pt x="2336800" y="3176905"/>
                </a:lnTo>
                <a:lnTo>
                  <a:pt x="2390140" y="3172460"/>
                </a:lnTo>
                <a:lnTo>
                  <a:pt x="2443479" y="3167380"/>
                </a:lnTo>
                <a:lnTo>
                  <a:pt x="2495550" y="3160395"/>
                </a:lnTo>
                <a:lnTo>
                  <a:pt x="2547620" y="3152775"/>
                </a:lnTo>
                <a:lnTo>
                  <a:pt x="2599054" y="3144520"/>
                </a:lnTo>
                <a:lnTo>
                  <a:pt x="2650490" y="3134995"/>
                </a:lnTo>
                <a:lnTo>
                  <a:pt x="2700654" y="3124835"/>
                </a:lnTo>
                <a:lnTo>
                  <a:pt x="2750820" y="3114040"/>
                </a:lnTo>
                <a:lnTo>
                  <a:pt x="2800350" y="3101975"/>
                </a:lnTo>
                <a:lnTo>
                  <a:pt x="2849245" y="3088640"/>
                </a:lnTo>
                <a:lnTo>
                  <a:pt x="2897504" y="3074670"/>
                </a:lnTo>
                <a:lnTo>
                  <a:pt x="2945765" y="3060065"/>
                </a:lnTo>
                <a:lnTo>
                  <a:pt x="2992754" y="3044825"/>
                </a:lnTo>
                <a:lnTo>
                  <a:pt x="3039745" y="3028315"/>
                </a:lnTo>
                <a:lnTo>
                  <a:pt x="3085465" y="3011170"/>
                </a:lnTo>
                <a:lnTo>
                  <a:pt x="3131185" y="2993390"/>
                </a:lnTo>
                <a:lnTo>
                  <a:pt x="3175635" y="2974340"/>
                </a:lnTo>
                <a:lnTo>
                  <a:pt x="3220085" y="2954655"/>
                </a:lnTo>
                <a:lnTo>
                  <a:pt x="3263265" y="2934335"/>
                </a:lnTo>
                <a:lnTo>
                  <a:pt x="3305809" y="2913380"/>
                </a:lnTo>
                <a:lnTo>
                  <a:pt x="3347720" y="2891790"/>
                </a:lnTo>
                <a:lnTo>
                  <a:pt x="3388995" y="2868930"/>
                </a:lnTo>
                <a:lnTo>
                  <a:pt x="3429634" y="2846070"/>
                </a:lnTo>
                <a:lnTo>
                  <a:pt x="3469004" y="2821940"/>
                </a:lnTo>
                <a:lnTo>
                  <a:pt x="3507740" y="2797175"/>
                </a:lnTo>
                <a:lnTo>
                  <a:pt x="3545840" y="2771775"/>
                </a:lnTo>
                <a:lnTo>
                  <a:pt x="3583304" y="2745740"/>
                </a:lnTo>
                <a:lnTo>
                  <a:pt x="3619500" y="2719070"/>
                </a:lnTo>
                <a:lnTo>
                  <a:pt x="3655059" y="2691765"/>
                </a:lnTo>
                <a:lnTo>
                  <a:pt x="3689984" y="2663825"/>
                </a:lnTo>
                <a:lnTo>
                  <a:pt x="3723640" y="2635250"/>
                </a:lnTo>
                <a:lnTo>
                  <a:pt x="3756659" y="2606040"/>
                </a:lnTo>
                <a:lnTo>
                  <a:pt x="3788409" y="2576195"/>
                </a:lnTo>
                <a:lnTo>
                  <a:pt x="3819525" y="2545715"/>
                </a:lnTo>
                <a:lnTo>
                  <a:pt x="3849370" y="2514600"/>
                </a:lnTo>
                <a:lnTo>
                  <a:pt x="3878579" y="2483485"/>
                </a:lnTo>
                <a:lnTo>
                  <a:pt x="3906520" y="2451100"/>
                </a:lnTo>
                <a:lnTo>
                  <a:pt x="3933825" y="2418715"/>
                </a:lnTo>
                <a:lnTo>
                  <a:pt x="3959859" y="2385695"/>
                </a:lnTo>
                <a:lnTo>
                  <a:pt x="3984625" y="2352040"/>
                </a:lnTo>
                <a:lnTo>
                  <a:pt x="4008754" y="2317750"/>
                </a:lnTo>
                <a:lnTo>
                  <a:pt x="4031615" y="2283460"/>
                </a:lnTo>
                <a:lnTo>
                  <a:pt x="4053204" y="2248535"/>
                </a:lnTo>
                <a:lnTo>
                  <a:pt x="4074159" y="2212975"/>
                </a:lnTo>
                <a:lnTo>
                  <a:pt x="4093845" y="2176780"/>
                </a:lnTo>
                <a:lnTo>
                  <a:pt x="4112259" y="2140585"/>
                </a:lnTo>
                <a:lnTo>
                  <a:pt x="4129404" y="2103755"/>
                </a:lnTo>
                <a:lnTo>
                  <a:pt x="4145279" y="2066289"/>
                </a:lnTo>
                <a:lnTo>
                  <a:pt x="4160520" y="2028825"/>
                </a:lnTo>
                <a:lnTo>
                  <a:pt x="4173854" y="1990725"/>
                </a:lnTo>
                <a:lnTo>
                  <a:pt x="4186554" y="1952625"/>
                </a:lnTo>
                <a:lnTo>
                  <a:pt x="4197350" y="1913889"/>
                </a:lnTo>
                <a:lnTo>
                  <a:pt x="4207509" y="1874520"/>
                </a:lnTo>
                <a:lnTo>
                  <a:pt x="4216400" y="1835150"/>
                </a:lnTo>
                <a:lnTo>
                  <a:pt x="4223384" y="1795780"/>
                </a:lnTo>
                <a:lnTo>
                  <a:pt x="4229734" y="1755775"/>
                </a:lnTo>
                <a:lnTo>
                  <a:pt x="4234180" y="1715135"/>
                </a:lnTo>
                <a:lnTo>
                  <a:pt x="4237990" y="1674495"/>
                </a:lnTo>
                <a:lnTo>
                  <a:pt x="4239895" y="1633855"/>
                </a:lnTo>
                <a:lnTo>
                  <a:pt x="4240530" y="1592580"/>
                </a:lnTo>
                <a:lnTo>
                  <a:pt x="4239895" y="1551940"/>
                </a:lnTo>
                <a:lnTo>
                  <a:pt x="4237990" y="1510665"/>
                </a:lnTo>
                <a:lnTo>
                  <a:pt x="4234180" y="1470025"/>
                </a:lnTo>
                <a:lnTo>
                  <a:pt x="4229734" y="1430020"/>
                </a:lnTo>
                <a:lnTo>
                  <a:pt x="4223384" y="1390015"/>
                </a:lnTo>
                <a:lnTo>
                  <a:pt x="4216400" y="1350010"/>
                </a:lnTo>
                <a:lnTo>
                  <a:pt x="4207509" y="1310640"/>
                </a:lnTo>
                <a:lnTo>
                  <a:pt x="4197350" y="1271905"/>
                </a:lnTo>
                <a:lnTo>
                  <a:pt x="4186554" y="1233170"/>
                </a:lnTo>
                <a:lnTo>
                  <a:pt x="4173854" y="1195070"/>
                </a:lnTo>
                <a:lnTo>
                  <a:pt x="4160520" y="1156970"/>
                </a:lnTo>
                <a:lnTo>
                  <a:pt x="4145279" y="1119505"/>
                </a:lnTo>
                <a:lnTo>
                  <a:pt x="4129404" y="1082040"/>
                </a:lnTo>
                <a:lnTo>
                  <a:pt x="4112259" y="1045210"/>
                </a:lnTo>
                <a:lnTo>
                  <a:pt x="4093845" y="1009015"/>
                </a:lnTo>
                <a:lnTo>
                  <a:pt x="4074159" y="972819"/>
                </a:lnTo>
                <a:lnTo>
                  <a:pt x="4053204" y="937260"/>
                </a:lnTo>
                <a:lnTo>
                  <a:pt x="4031615" y="902335"/>
                </a:lnTo>
                <a:lnTo>
                  <a:pt x="4008754" y="868044"/>
                </a:lnTo>
                <a:lnTo>
                  <a:pt x="3984625" y="833755"/>
                </a:lnTo>
                <a:lnTo>
                  <a:pt x="3959859" y="800100"/>
                </a:lnTo>
                <a:lnTo>
                  <a:pt x="3933825" y="767080"/>
                </a:lnTo>
                <a:lnTo>
                  <a:pt x="3906520" y="734695"/>
                </a:lnTo>
                <a:lnTo>
                  <a:pt x="3878579" y="702310"/>
                </a:lnTo>
                <a:lnTo>
                  <a:pt x="3849370" y="671195"/>
                </a:lnTo>
                <a:lnTo>
                  <a:pt x="3819525" y="640080"/>
                </a:lnTo>
                <a:lnTo>
                  <a:pt x="3788409" y="609600"/>
                </a:lnTo>
                <a:lnTo>
                  <a:pt x="3756659" y="579755"/>
                </a:lnTo>
                <a:lnTo>
                  <a:pt x="3723640" y="550545"/>
                </a:lnTo>
                <a:lnTo>
                  <a:pt x="3689984" y="521970"/>
                </a:lnTo>
                <a:lnTo>
                  <a:pt x="3655059" y="494030"/>
                </a:lnTo>
                <a:lnTo>
                  <a:pt x="3619500" y="466725"/>
                </a:lnTo>
                <a:lnTo>
                  <a:pt x="3583304" y="440055"/>
                </a:lnTo>
                <a:lnTo>
                  <a:pt x="3545840" y="414020"/>
                </a:lnTo>
                <a:lnTo>
                  <a:pt x="3507740" y="388620"/>
                </a:lnTo>
                <a:lnTo>
                  <a:pt x="3469004" y="363855"/>
                </a:lnTo>
                <a:lnTo>
                  <a:pt x="3429634" y="339725"/>
                </a:lnTo>
                <a:lnTo>
                  <a:pt x="3388995" y="316865"/>
                </a:lnTo>
                <a:lnTo>
                  <a:pt x="3347720" y="294005"/>
                </a:lnTo>
                <a:lnTo>
                  <a:pt x="3305809" y="272415"/>
                </a:lnTo>
                <a:lnTo>
                  <a:pt x="3263265" y="251460"/>
                </a:lnTo>
                <a:lnTo>
                  <a:pt x="3220085" y="231140"/>
                </a:lnTo>
                <a:lnTo>
                  <a:pt x="3175635" y="211454"/>
                </a:lnTo>
                <a:lnTo>
                  <a:pt x="3131185" y="192405"/>
                </a:lnTo>
                <a:lnTo>
                  <a:pt x="3085465" y="174625"/>
                </a:lnTo>
                <a:lnTo>
                  <a:pt x="3039745" y="157480"/>
                </a:lnTo>
                <a:lnTo>
                  <a:pt x="2992754" y="140970"/>
                </a:lnTo>
                <a:lnTo>
                  <a:pt x="2945765" y="125730"/>
                </a:lnTo>
                <a:lnTo>
                  <a:pt x="2897504" y="110489"/>
                </a:lnTo>
                <a:lnTo>
                  <a:pt x="2800350" y="83820"/>
                </a:lnTo>
                <a:lnTo>
                  <a:pt x="2750820" y="71755"/>
                </a:lnTo>
                <a:lnTo>
                  <a:pt x="2650490" y="50165"/>
                </a:lnTo>
                <a:lnTo>
                  <a:pt x="2547620" y="32384"/>
                </a:lnTo>
                <a:lnTo>
                  <a:pt x="2443479" y="18415"/>
                </a:lnTo>
                <a:lnTo>
                  <a:pt x="2336800" y="8255"/>
                </a:lnTo>
                <a:lnTo>
                  <a:pt x="2283460" y="5080"/>
                </a:lnTo>
                <a:lnTo>
                  <a:pt x="2229485" y="2540"/>
                </a:lnTo>
                <a:lnTo>
                  <a:pt x="2174875" y="635"/>
                </a:lnTo>
                <a:lnTo>
                  <a:pt x="212026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12700" lvl="0" algn="ctr">
              <a:spcBef>
                <a:spcPts val="95"/>
              </a:spcBef>
            </a:pPr>
            <a:endParaRPr lang="en-US" sz="4000" b="1" spc="-5" dirty="0" smtClean="0">
              <a:solidFill>
                <a:srgbClr val="FFFFFF"/>
              </a:solidFill>
              <a:latin typeface="Arial Unicode MS"/>
              <a:cs typeface="Arial Unicode MS"/>
            </a:endParaRPr>
          </a:p>
          <a:p>
            <a:pPr marL="12700" lvl="0" algn="ctr">
              <a:spcBef>
                <a:spcPts val="95"/>
              </a:spcBef>
            </a:pPr>
            <a:endParaRPr lang="en-US" sz="2800" b="1" spc="-5" dirty="0" smtClean="0">
              <a:solidFill>
                <a:srgbClr val="FFFFFF"/>
              </a:solidFill>
              <a:latin typeface="Arial Unicode MS"/>
              <a:cs typeface="Arial Unicode MS"/>
            </a:endParaRPr>
          </a:p>
          <a:p>
            <a:pPr marL="12700" lvl="0" algn="ctr">
              <a:spcBef>
                <a:spcPts val="95"/>
              </a:spcBef>
            </a:pPr>
            <a:r>
              <a:rPr lang="en-US" sz="40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US" sz="40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4000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for joining us!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720636"/>
            <a:ext cx="5350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Habitat for Humanity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99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</a:t>
            </a:r>
            <a:r>
              <a:rPr kumimoji="0" lang="en-US" sz="3600" b="1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Bernardino</a:t>
            </a:r>
            <a:r>
              <a:rPr kumimoji="0" lang="en-US" sz="3600" b="1" i="0" u="none" strike="noStrike" kern="0" cap="none" spc="-9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7573" y="2365579"/>
            <a:ext cx="71273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Aft>
                <a:spcPts val="1800"/>
              </a:spcAft>
            </a:pPr>
            <a:r>
              <a:rPr lang="en-US" sz="2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1426 Industrial Park Ave, Redlands CA 92374</a:t>
            </a:r>
          </a:p>
          <a:p>
            <a:pPr marL="12700" lvl="0" algn="ctr">
              <a:spcAft>
                <a:spcPts val="1800"/>
              </a:spcAft>
            </a:pPr>
            <a:r>
              <a:rPr lang="en-US" sz="2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b="1" spc="-5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homeownership@habitatsb.org</a:t>
            </a:r>
          </a:p>
          <a:p>
            <a:pPr marL="12700" lvl="0" algn="ctr">
              <a:spcAft>
                <a:spcPts val="1800"/>
              </a:spcAft>
            </a:pPr>
            <a:r>
              <a:rPr lang="en-US" sz="2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it-IT" sz="2400" b="1" spc="-5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habitatsb.org</a:t>
            </a:r>
            <a:endParaRPr lang="it-IT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 algn="ctr">
              <a:spcAft>
                <a:spcPts val="1800"/>
              </a:spcAft>
            </a:pPr>
            <a:r>
              <a:rPr lang="en-US" sz="24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US" sz="2400" b="1" spc="-5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(909) 478-1176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0306" y="5311447"/>
            <a:ext cx="75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HUD-Certified Housing Counseling available at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Inland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Empire Resource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  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iercsb.org   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(909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887-8700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1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2"/>
    </mc:Choice>
    <mc:Fallback>
      <p:transition spd="slow" advTm="1104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object 2"/>
          <p:cNvGrpSpPr/>
          <p:nvPr/>
        </p:nvGrpSpPr>
        <p:grpSpPr>
          <a:xfrm>
            <a:off x="1" y="-12526"/>
            <a:ext cx="12192000" cy="6826567"/>
            <a:chOff x="0" y="0"/>
            <a:chExt cx="9144000" cy="5123442"/>
          </a:xfrm>
        </p:grpSpPr>
        <p:sp>
          <p:nvSpPr>
            <p:cNvPr id="5" name="object 3"/>
            <p:cNvSpPr/>
            <p:nvPr/>
          </p:nvSpPr>
          <p:spPr>
            <a:xfrm>
              <a:off x="0" y="0"/>
              <a:ext cx="9144000" cy="4696460"/>
            </a:xfrm>
            <a:custGeom>
              <a:avLst/>
              <a:gdLst/>
              <a:ahLst/>
              <a:cxnLst/>
              <a:rect l="l" t="t" r="r" b="b"/>
              <a:pathLst>
                <a:path w="9144000" h="4654550">
                  <a:moveTo>
                    <a:pt x="9144000" y="0"/>
                  </a:moveTo>
                  <a:lnTo>
                    <a:pt x="0" y="0"/>
                  </a:lnTo>
                  <a:lnTo>
                    <a:pt x="0" y="4654550"/>
                  </a:lnTo>
                  <a:lnTo>
                    <a:pt x="9144000" y="465455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9DC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15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3910" y="4724663"/>
              <a:ext cx="2480944" cy="398779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544216" y="230188"/>
            <a:ext cx="10980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5" dirty="0" smtClean="0">
                <a:solidFill>
                  <a:prstClr val="black"/>
                </a:solidFill>
              </a:rPr>
              <a:t>Am I ready to buy a home?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4215" y="1111694"/>
            <a:ext cx="8937988" cy="4842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414"/>
              </a:spcBef>
            </a:pP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You may be ready if…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marR="2040255" indent="-342900">
              <a:lnSpc>
                <a:spcPts val="3010"/>
              </a:lnSpc>
              <a:spcBef>
                <a:spcPts val="660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You 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believe that buying a home is right for you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marR="2040255" indent="-342900">
              <a:lnSpc>
                <a:spcPts val="3010"/>
              </a:lnSpc>
              <a:spcBef>
                <a:spcPts val="660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You have the means to pay for 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and maintain </a:t>
            </a: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 home</a:t>
            </a:r>
          </a:p>
          <a:p>
            <a:pPr marL="355600" marR="2040255" indent="-342900">
              <a:lnSpc>
                <a:spcPts val="3010"/>
              </a:lnSpc>
              <a:spcBef>
                <a:spcPts val="660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You are willing to learn how to manage your finances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indent="-342900">
              <a:spcBef>
                <a:spcPts val="325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You aren’t afraid of hard work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indent="-342900">
              <a:spcBef>
                <a:spcPts val="815"/>
              </a:spcBef>
              <a:spcAft>
                <a:spcPts val="1200"/>
              </a:spcAft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You find joy in achieving your goals</a:t>
            </a:r>
          </a:p>
        </p:txBody>
      </p:sp>
      <p:pic>
        <p:nvPicPr>
          <p:cNvPr id="18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4787" y="1746530"/>
            <a:ext cx="4050104" cy="26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2"/>
    </mc:Choice>
    <mc:Fallback>
      <p:transition spd="slow" advTm="65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/>
          <p:cNvGrpSpPr/>
          <p:nvPr/>
        </p:nvGrpSpPr>
        <p:grpSpPr>
          <a:xfrm>
            <a:off x="-1" y="0"/>
            <a:ext cx="12193473" cy="6759672"/>
            <a:chOff x="-1105" y="12064"/>
            <a:chExt cx="9145105" cy="5131435"/>
          </a:xfrm>
        </p:grpSpPr>
        <p:pic>
          <p:nvPicPr>
            <p:cNvPr id="6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064"/>
              <a:ext cx="9142895" cy="5130798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0" y="4581524"/>
              <a:ext cx="9144000" cy="561975"/>
            </a:xfrm>
            <a:custGeom>
              <a:avLst/>
              <a:gdLst/>
              <a:ahLst/>
              <a:cxnLst/>
              <a:rect l="l" t="t" r="r" b="b"/>
              <a:pathLst>
                <a:path w="9144000" h="561975">
                  <a:moveTo>
                    <a:pt x="9144000" y="0"/>
                  </a:moveTo>
                  <a:lnTo>
                    <a:pt x="0" y="0"/>
                  </a:lnTo>
                  <a:lnTo>
                    <a:pt x="0" y="561975"/>
                  </a:lnTo>
                  <a:lnTo>
                    <a:pt x="9144000" y="56197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5"/>
            <p:cNvSpPr/>
            <p:nvPr/>
          </p:nvSpPr>
          <p:spPr>
            <a:xfrm>
              <a:off x="-1105" y="3943878"/>
              <a:ext cx="6623137" cy="664684"/>
            </a:xfrm>
            <a:custGeom>
              <a:avLst/>
              <a:gdLst/>
              <a:ahLst/>
              <a:cxnLst/>
              <a:rect l="l" t="t" r="r" b="b"/>
              <a:pathLst>
                <a:path w="6710680" h="739139">
                  <a:moveTo>
                    <a:pt x="6710680" y="0"/>
                  </a:moveTo>
                  <a:lnTo>
                    <a:pt x="0" y="0"/>
                  </a:lnTo>
                  <a:lnTo>
                    <a:pt x="0" y="739140"/>
                  </a:lnTo>
                  <a:lnTo>
                    <a:pt x="6710680" y="739140"/>
                  </a:lnTo>
                  <a:lnTo>
                    <a:pt x="6710680" y="0"/>
                  </a:lnTo>
                  <a:close/>
                </a:path>
              </a:pathLst>
            </a:custGeom>
            <a:solidFill>
              <a:srgbClr val="009DCE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6"/>
            <p:cNvSpPr/>
            <p:nvPr/>
          </p:nvSpPr>
          <p:spPr>
            <a:xfrm>
              <a:off x="0" y="4610086"/>
              <a:ext cx="6269355" cy="438784"/>
            </a:xfrm>
            <a:custGeom>
              <a:avLst/>
              <a:gdLst/>
              <a:ahLst/>
              <a:cxnLst/>
              <a:rect l="l" t="t" r="r" b="b"/>
              <a:pathLst>
                <a:path w="6269355" h="438785">
                  <a:moveTo>
                    <a:pt x="6269355" y="0"/>
                  </a:moveTo>
                  <a:lnTo>
                    <a:pt x="0" y="0"/>
                  </a:lnTo>
                  <a:lnTo>
                    <a:pt x="0" y="438162"/>
                  </a:lnTo>
                  <a:lnTo>
                    <a:pt x="6269355" y="438162"/>
                  </a:lnTo>
                  <a:lnTo>
                    <a:pt x="6269355" y="0"/>
                  </a:lnTo>
                  <a:close/>
                </a:path>
              </a:pathLst>
            </a:custGeom>
            <a:solidFill>
              <a:srgbClr val="B8D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25260" y="6082320"/>
            <a:ext cx="81168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>
              <a:lnSpc>
                <a:spcPts val="3015"/>
              </a:lnSpc>
              <a:spcBef>
                <a:spcPts val="434"/>
              </a:spcBef>
            </a:pP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Partnering for Affordable Homeownership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3" y="5302669"/>
            <a:ext cx="8359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180">
              <a:spcBef>
                <a:spcPts val="980"/>
              </a:spcBef>
            </a:pPr>
            <a:r>
              <a:rPr lang="en-US" sz="40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WHY BUY WITH HABITAT</a:t>
            </a:r>
            <a:r>
              <a:rPr lang="en-US" sz="4000" b="1" spc="-5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?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641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4"/>
    </mc:Choice>
    <mc:Fallback>
      <p:transition spd="slow" advTm="628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561"/>
            <a:ext cx="12191999" cy="6702723"/>
            <a:chOff x="0" y="0"/>
            <a:chExt cx="9144000" cy="509523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654550"/>
            </a:xfrm>
            <a:custGeom>
              <a:avLst/>
              <a:gdLst/>
              <a:ahLst/>
              <a:cxnLst/>
              <a:rect l="l" t="t" r="r" b="b"/>
              <a:pathLst>
                <a:path w="9144000" h="4654550">
                  <a:moveTo>
                    <a:pt x="9144000" y="0"/>
                  </a:moveTo>
                  <a:lnTo>
                    <a:pt x="0" y="0"/>
                  </a:lnTo>
                  <a:lnTo>
                    <a:pt x="0" y="4654550"/>
                  </a:lnTo>
                  <a:lnTo>
                    <a:pt x="9144000" y="465455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9DC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4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3910" y="4696460"/>
              <a:ext cx="2480944" cy="39877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183824" y="593010"/>
            <a:ext cx="567525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Aft>
                <a:spcPts val="120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Our Work…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104139" marR="34925">
              <a:lnSpc>
                <a:spcPct val="99800"/>
              </a:lnSpc>
              <a:spcAft>
                <a:spcPts val="2400"/>
              </a:spcAf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People in your community and all over the world partner with Habitat for Humanity to build or improve a place to call home. </a:t>
            </a:r>
          </a:p>
          <a:p>
            <a:pPr marL="104139" marR="34925">
              <a:lnSpc>
                <a:spcPct val="99800"/>
              </a:lnSpc>
              <a:spcAft>
                <a:spcPts val="2400"/>
              </a:spcAf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Habitat homeowners receive financial education, help build their own homes, and pay an affordable mortgage.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003" y="640957"/>
            <a:ext cx="56258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99800"/>
              </a:lnSpc>
              <a:spcAft>
                <a:spcPts val="1200"/>
              </a:spcAft>
            </a:pPr>
            <a:r>
              <a:rPr lang="en-US" sz="4800" b="1" kern="0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Who</a:t>
            </a:r>
            <a:r>
              <a:rPr lang="en-US" sz="4800" b="1" kern="0" spc="-70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 </a:t>
            </a:r>
            <a:r>
              <a:rPr lang="en-US" sz="4800" b="1" kern="0" spc="-5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We</a:t>
            </a:r>
            <a:r>
              <a:rPr lang="en-US" sz="4800" b="1" kern="0" spc="-30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 </a:t>
            </a:r>
            <a:r>
              <a:rPr lang="en-US" sz="4800" b="1" kern="0" spc="-5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Are</a:t>
            </a:r>
            <a:r>
              <a:rPr lang="en-US" sz="4800" b="1" kern="0" spc="-40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 </a:t>
            </a:r>
            <a:r>
              <a:rPr lang="en-US" sz="4800" b="1" kern="0" dirty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…</a:t>
            </a:r>
            <a:endParaRPr lang="en-US" sz="4800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12700" marR="5080">
              <a:lnSpc>
                <a:spcPct val="99800"/>
              </a:lnSpc>
              <a:spcAft>
                <a:spcPts val="1800"/>
              </a:spcAf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Habitat for Humanity is a nonprofit affordable housing builder and equal housing lender.</a:t>
            </a:r>
          </a:p>
          <a:p>
            <a:pPr marL="12700" marR="5080">
              <a:lnSpc>
                <a:spcPct val="99800"/>
              </a:lnSpc>
              <a:spcAft>
                <a:spcPts val="1800"/>
              </a:spcAf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Our shared vision is a world where everyone has a decent place to live. </a:t>
            </a:r>
          </a:p>
          <a:p>
            <a:pPr marL="12700" marR="5080">
              <a:lnSpc>
                <a:spcPct val="99800"/>
              </a:lnSpc>
              <a:spcAft>
                <a:spcPts val="1800"/>
              </a:spcAf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Through shelter, we empower.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4314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8"/>
    </mc:Choice>
    <mc:Fallback>
      <p:transition spd="slow" advTm="1125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-69010"/>
            <a:ext cx="12191999" cy="6777879"/>
            <a:chOff x="0" y="0"/>
            <a:chExt cx="9144000" cy="5152371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654550"/>
            </a:xfrm>
            <a:custGeom>
              <a:avLst/>
              <a:gdLst/>
              <a:ahLst/>
              <a:cxnLst/>
              <a:rect l="l" t="t" r="r" b="b"/>
              <a:pathLst>
                <a:path w="9144000" h="4654550">
                  <a:moveTo>
                    <a:pt x="9144000" y="0"/>
                  </a:moveTo>
                  <a:lnTo>
                    <a:pt x="0" y="0"/>
                  </a:lnTo>
                  <a:lnTo>
                    <a:pt x="0" y="4654550"/>
                  </a:lnTo>
                  <a:lnTo>
                    <a:pt x="9144000" y="465455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9DC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4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3910" y="4753592"/>
              <a:ext cx="2480944" cy="3987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274247" y="142512"/>
            <a:ext cx="9643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Habitat Homeownership Is…</a:t>
            </a:r>
            <a:endParaRPr lang="en-US" sz="4800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245" y="953681"/>
            <a:ext cx="833453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965" marR="72390" indent="-342900"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b="1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PARTNERSHIP</a:t>
            </a: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: future homeowners attend educational sessions, help build or improve homes for themselves and others</a:t>
            </a:r>
          </a:p>
          <a:p>
            <a:pPr marL="354965" marR="72390" indent="-342900"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b="1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AFFORDABLE: </a:t>
            </a: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mortgage payments are typically no more than 30% of buyers’ monthly income at time of purchase</a:t>
            </a:r>
          </a:p>
          <a:p>
            <a:pPr marL="354965" marR="72390" indent="-342900"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b="1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EMPOWERING: </a:t>
            </a: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an opportunity to build equity, stability, and self-reliance</a:t>
            </a:r>
          </a:p>
          <a:p>
            <a:pPr marL="354965" marR="72390" indent="-342900">
              <a:spcAft>
                <a:spcPts val="18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b="1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RELIABLE: </a:t>
            </a: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Habitat for Humanity San Bernardino has been building homes since 1992</a:t>
            </a:r>
            <a:endParaRPr lang="en-US" sz="2800" b="1" kern="0" spc="-5" dirty="0" smtClean="0">
              <a:solidFill>
                <a:srgbClr val="FFFFFF"/>
              </a:solidFill>
              <a:latin typeface="Arial" panose="020B0604020202020204" pitchFamily="34" charset="0"/>
              <a:cs typeface="Arial Unicode MS"/>
            </a:endParaRPr>
          </a:p>
        </p:txBody>
      </p:sp>
      <p:pic>
        <p:nvPicPr>
          <p:cNvPr id="7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5779" y="1233899"/>
            <a:ext cx="3200401" cy="37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0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1"/>
    </mc:Choice>
    <mc:Fallback>
      <p:transition spd="slow" advTm="1073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-69010"/>
            <a:ext cx="12191999" cy="6765353"/>
            <a:chOff x="0" y="0"/>
            <a:chExt cx="9144000" cy="514284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4654550"/>
            </a:xfrm>
            <a:custGeom>
              <a:avLst/>
              <a:gdLst/>
              <a:ahLst/>
              <a:cxnLst/>
              <a:rect l="l" t="t" r="r" b="b"/>
              <a:pathLst>
                <a:path w="9144000" h="4654550">
                  <a:moveTo>
                    <a:pt x="9144000" y="0"/>
                  </a:moveTo>
                  <a:lnTo>
                    <a:pt x="0" y="0"/>
                  </a:lnTo>
                  <a:lnTo>
                    <a:pt x="0" y="4654550"/>
                  </a:lnTo>
                  <a:lnTo>
                    <a:pt x="9144000" y="465455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9DC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4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3910" y="4744070"/>
              <a:ext cx="2480944" cy="3987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274247" y="305350"/>
            <a:ext cx="9643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spc="-5" dirty="0" smtClean="0">
                <a:solidFill>
                  <a:prstClr val="black"/>
                </a:solidFill>
                <a:latin typeface="Arial" panose="020B0604020202020204" pitchFamily="34" charset="0"/>
                <a:cs typeface="Arial Unicode MS"/>
              </a:rPr>
              <a:t>Habitat Homes Are Not…</a:t>
            </a:r>
            <a:endParaRPr lang="en-US" sz="4800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480" y="1021001"/>
            <a:ext cx="8462076" cy="49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965" marR="72390" indent="-342900">
              <a:spcAft>
                <a:spcPts val="24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 SECOND HOME: </a:t>
            </a:r>
            <a:r>
              <a:rPr lang="en-US" sz="2800" kern="0" spc="-5" dirty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buyers must meet the definition of first-time homebuyers and the home must be owner-occupied</a:t>
            </a:r>
            <a:endParaRPr lang="en-US" sz="2800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354965" marR="72390" indent="-342900">
              <a:spcAft>
                <a:spcPts val="24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AN INVESTMENT PROPERTY: restrictions prevent all or any part of the home to be rented</a:t>
            </a:r>
          </a:p>
          <a:p>
            <a:pPr marL="354965" marR="72390" indent="-342900">
              <a:spcBef>
                <a:spcPts val="15"/>
              </a:spcBef>
              <a:spcAft>
                <a:spcPts val="24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 WINDFALL OPPORTUNITY: restrictions affect resale options and sale price</a:t>
            </a:r>
            <a:endParaRPr lang="en-US" sz="2800" kern="0" dirty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  <a:p>
            <a:pPr marL="355600" marR="11430" indent="-343535">
              <a:spcBef>
                <a:spcPts val="204"/>
              </a:spcBef>
              <a:spcAft>
                <a:spcPts val="2400"/>
              </a:spcAft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800" kern="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 Unicode MS"/>
              </a:rPr>
              <a:t>A COMMERCIAL PROPERTY: restrictions limit the home’s use as a place of business</a:t>
            </a:r>
            <a:endParaRPr lang="en-US" sz="2800" kern="0" dirty="0" smtClean="0">
              <a:solidFill>
                <a:prstClr val="black"/>
              </a:solidFill>
              <a:latin typeface="Arial" panose="020B0604020202020204" pitchFamily="34" charset="0"/>
              <a:cs typeface="Arial Unicode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12" y="1729792"/>
            <a:ext cx="3270274" cy="30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6"/>
    </mc:Choice>
    <mc:Fallback>
      <p:transition spd="slow" advTm="109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91"/>
            <a:ext cx="12192000" cy="993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9906" y="271472"/>
            <a:ext cx="4407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spc="-5" dirty="0">
                <a:solidFill>
                  <a:prstClr val="black"/>
                </a:solidFill>
                <a:latin typeface="Arial Unicode MS"/>
                <a:cs typeface="Arial Unicode MS"/>
              </a:rPr>
              <a:t>About</a:t>
            </a:r>
            <a:r>
              <a:rPr lang="en-US" sz="4000" b="1" kern="0" spc="-60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lang="en-US" sz="4000" b="1" kern="0" spc="-5" dirty="0">
                <a:solidFill>
                  <a:prstClr val="black"/>
                </a:solidFill>
                <a:latin typeface="Arial Unicode MS"/>
                <a:cs typeface="Arial Unicode MS"/>
              </a:rPr>
              <a:t>our</a:t>
            </a:r>
            <a:r>
              <a:rPr lang="en-US" sz="4000" b="1" kern="0" spc="-35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lang="en-US" sz="4000" b="1" kern="0" spc="-5" dirty="0" smtClean="0">
                <a:solidFill>
                  <a:prstClr val="black"/>
                </a:solidFill>
                <a:latin typeface="Arial Unicode MS"/>
                <a:cs typeface="Arial Unicode MS"/>
              </a:rPr>
              <a:t>homes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417" y="1250830"/>
            <a:ext cx="852524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2765" marR="252729" indent="-457200">
              <a:spcAft>
                <a:spcPts val="2400"/>
              </a:spcAft>
              <a:buFont typeface="Arial"/>
              <a:buChar char="•"/>
              <a:tabLst>
                <a:tab pos="532765" algn="l"/>
                <a:tab pos="5334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for Humanity builds decent affordable homes that can serve as a stepping stone to your “dream home”</a:t>
            </a:r>
          </a:p>
          <a:p>
            <a:pPr marL="532765" marR="252729" indent="-457200">
              <a:spcAft>
                <a:spcPts val="2400"/>
              </a:spcAft>
              <a:buFont typeface="Arial"/>
              <a:buChar char="•"/>
              <a:tabLst>
                <a:tab pos="532765" algn="l"/>
                <a:tab pos="5334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 are built to meet the essential needs of the household such as number of bedrooms, bathrooms, and accessibility features</a:t>
            </a:r>
          </a:p>
          <a:p>
            <a:pPr marL="532765" marR="252729" indent="-457200">
              <a:spcAft>
                <a:spcPts val="2400"/>
              </a:spcAft>
              <a:buFont typeface="Arial"/>
              <a:buChar char="•"/>
              <a:tabLst>
                <a:tab pos="532765" algn="l"/>
                <a:tab pos="533400" algn="l"/>
              </a:tabLst>
            </a:pP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800" u="sng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800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some choices for flooring, countertops, sidings, roofing, exterior paint/trim, depending on materials available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248" y="1572895"/>
            <a:ext cx="3057952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0"/>
    </mc:Choice>
    <mc:Fallback>
      <p:transition spd="slow" advTm="1109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1541</Words>
  <Application>Microsoft Office PowerPoint</Application>
  <PresentationFormat>Widescreen</PresentationFormat>
  <Paragraphs>193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Arial</vt:lpstr>
      <vt:lpstr>Arial Unicode MS</vt:lpstr>
      <vt:lpstr>Calibri</vt:lpstr>
      <vt:lpstr>Calibri Light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12_Office Theme</vt:lpstr>
      <vt:lpstr>13_Office Theme</vt:lpstr>
      <vt:lpstr>14_Office Theme</vt:lpstr>
      <vt:lpstr>15_Office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27_Office Theme</vt:lpstr>
      <vt:lpstr>30_Office Theme</vt:lpstr>
      <vt:lpstr>31_Office Theme</vt:lpstr>
      <vt:lpstr>32_Office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Bailey McKeehan</dc:creator>
  <cp:lastModifiedBy>Marty McBride</cp:lastModifiedBy>
  <cp:revision>95</cp:revision>
  <cp:lastPrinted>2023-03-01T22:21:59Z</cp:lastPrinted>
  <dcterms:created xsi:type="dcterms:W3CDTF">2021-04-22T18:04:10Z</dcterms:created>
  <dcterms:modified xsi:type="dcterms:W3CDTF">2023-03-01T22:45:25Z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